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71" r:id="rId6"/>
    <p:sldId id="260" r:id="rId7"/>
    <p:sldId id="261" r:id="rId8"/>
    <p:sldId id="262" r:id="rId9"/>
    <p:sldId id="263" r:id="rId10"/>
    <p:sldId id="264" r:id="rId11"/>
    <p:sldId id="265" r:id="rId12"/>
    <p:sldId id="266" r:id="rId13"/>
    <p:sldId id="267" r:id="rId14"/>
    <p:sldId id="268" r:id="rId15"/>
    <p:sldId id="269" r:id="rId16"/>
    <p:sldId id="270" r:id="rId17"/>
    <p:sldId id="272" r:id="rId18"/>
    <p:sldId id="273" r:id="rId19"/>
    <p:sldId id="274" r:id="rId20"/>
    <p:sldId id="275" r:id="rId21"/>
    <p:sldId id="276" r:id="rId22"/>
    <p:sldId id="308" r:id="rId23"/>
    <p:sldId id="309" r:id="rId24"/>
    <p:sldId id="277" r:id="rId25"/>
    <p:sldId id="278" r:id="rId26"/>
    <p:sldId id="279" r:id="rId27"/>
    <p:sldId id="280" r:id="rId28"/>
    <p:sldId id="281" r:id="rId29"/>
    <p:sldId id="282" r:id="rId30"/>
    <p:sldId id="283" r:id="rId31"/>
    <p:sldId id="284" r:id="rId32"/>
    <p:sldId id="285" r:id="rId33"/>
    <p:sldId id="286" r:id="rId34"/>
    <p:sldId id="287" r:id="rId35"/>
    <p:sldId id="296" r:id="rId36"/>
    <p:sldId id="295" r:id="rId37"/>
    <p:sldId id="297" r:id="rId38"/>
    <p:sldId id="288" r:id="rId39"/>
    <p:sldId id="289" r:id="rId40"/>
    <p:sldId id="290" r:id="rId41"/>
    <p:sldId id="291" r:id="rId42"/>
    <p:sldId id="292" r:id="rId43"/>
    <p:sldId id="293" r:id="rId44"/>
    <p:sldId id="294" r:id="rId45"/>
    <p:sldId id="298" r:id="rId46"/>
    <p:sldId id="299" r:id="rId47"/>
    <p:sldId id="311" r:id="rId48"/>
    <p:sldId id="300" r:id="rId49"/>
    <p:sldId id="301" r:id="rId50"/>
    <p:sldId id="302" r:id="rId51"/>
    <p:sldId id="303" r:id="rId52"/>
    <p:sldId id="304" r:id="rId53"/>
    <p:sldId id="305" r:id="rId54"/>
    <p:sldId id="306" r:id="rId55"/>
    <p:sldId id="307"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08"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E170201A-12F7-4ABA-B834-16D20AC6DEFD}" type="datetimeFigureOut">
              <a:rPr lang="ru-RU" smtClean="0"/>
              <a:t>10.10.2023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F180F2F-D62E-41FA-AD85-E0A3BDFFB59B}" type="slidenum">
              <a:rPr lang="ru-RU" smtClean="0"/>
              <a:t>‹#›</a:t>
            </a:fld>
            <a:endParaRPr lang="ru-RU"/>
          </a:p>
        </p:txBody>
      </p:sp>
    </p:spTree>
    <p:extLst>
      <p:ext uri="{BB962C8B-B14F-4D97-AF65-F5344CB8AC3E}">
        <p14:creationId xmlns:p14="http://schemas.microsoft.com/office/powerpoint/2010/main" val="1153221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170201A-12F7-4ABA-B834-16D20AC6DEFD}" type="datetimeFigureOut">
              <a:rPr lang="ru-RU" smtClean="0"/>
              <a:t>10.10.2023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F180F2F-D62E-41FA-AD85-E0A3BDFFB59B}" type="slidenum">
              <a:rPr lang="ru-RU" smtClean="0"/>
              <a:t>‹#›</a:t>
            </a:fld>
            <a:endParaRPr lang="ru-RU"/>
          </a:p>
        </p:txBody>
      </p:sp>
    </p:spTree>
    <p:extLst>
      <p:ext uri="{BB962C8B-B14F-4D97-AF65-F5344CB8AC3E}">
        <p14:creationId xmlns:p14="http://schemas.microsoft.com/office/powerpoint/2010/main" val="3036386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170201A-12F7-4ABA-B834-16D20AC6DEFD}" type="datetimeFigureOut">
              <a:rPr lang="ru-RU" smtClean="0"/>
              <a:t>10.10.2023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F180F2F-D62E-41FA-AD85-E0A3BDFFB59B}"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987697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170201A-12F7-4ABA-B834-16D20AC6DEFD}" type="datetimeFigureOut">
              <a:rPr lang="ru-RU" smtClean="0"/>
              <a:t>10.10.2023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F180F2F-D62E-41FA-AD85-E0A3BDFFB59B}" type="slidenum">
              <a:rPr lang="ru-RU" smtClean="0"/>
              <a:t>‹#›</a:t>
            </a:fld>
            <a:endParaRPr lang="ru-RU"/>
          </a:p>
        </p:txBody>
      </p:sp>
    </p:spTree>
    <p:extLst>
      <p:ext uri="{BB962C8B-B14F-4D97-AF65-F5344CB8AC3E}">
        <p14:creationId xmlns:p14="http://schemas.microsoft.com/office/powerpoint/2010/main" val="9204845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170201A-12F7-4ABA-B834-16D20AC6DEFD}" type="datetimeFigureOut">
              <a:rPr lang="ru-RU" smtClean="0"/>
              <a:t>10.10.2023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F180F2F-D62E-41FA-AD85-E0A3BDFFB59B}"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42622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170201A-12F7-4ABA-B834-16D20AC6DEFD}" type="datetimeFigureOut">
              <a:rPr lang="ru-RU" smtClean="0"/>
              <a:t>10.10.2023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F180F2F-D62E-41FA-AD85-E0A3BDFFB59B}" type="slidenum">
              <a:rPr lang="ru-RU" smtClean="0"/>
              <a:t>‹#›</a:t>
            </a:fld>
            <a:endParaRPr lang="ru-RU"/>
          </a:p>
        </p:txBody>
      </p:sp>
    </p:spTree>
    <p:extLst>
      <p:ext uri="{BB962C8B-B14F-4D97-AF65-F5344CB8AC3E}">
        <p14:creationId xmlns:p14="http://schemas.microsoft.com/office/powerpoint/2010/main" val="1217997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170201A-12F7-4ABA-B834-16D20AC6DEFD}" type="datetimeFigureOut">
              <a:rPr lang="ru-RU" smtClean="0"/>
              <a:t>10.10.2023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F180F2F-D62E-41FA-AD85-E0A3BDFFB59B}" type="slidenum">
              <a:rPr lang="ru-RU" smtClean="0"/>
              <a:t>‹#›</a:t>
            </a:fld>
            <a:endParaRPr lang="ru-RU"/>
          </a:p>
        </p:txBody>
      </p:sp>
    </p:spTree>
    <p:extLst>
      <p:ext uri="{BB962C8B-B14F-4D97-AF65-F5344CB8AC3E}">
        <p14:creationId xmlns:p14="http://schemas.microsoft.com/office/powerpoint/2010/main" val="1972873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170201A-12F7-4ABA-B834-16D20AC6DEFD}" type="datetimeFigureOut">
              <a:rPr lang="ru-RU" smtClean="0"/>
              <a:t>10.10.2023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F180F2F-D62E-41FA-AD85-E0A3BDFFB59B}" type="slidenum">
              <a:rPr lang="ru-RU" smtClean="0"/>
              <a:t>‹#›</a:t>
            </a:fld>
            <a:endParaRPr lang="ru-RU"/>
          </a:p>
        </p:txBody>
      </p:sp>
    </p:spTree>
    <p:extLst>
      <p:ext uri="{BB962C8B-B14F-4D97-AF65-F5344CB8AC3E}">
        <p14:creationId xmlns:p14="http://schemas.microsoft.com/office/powerpoint/2010/main" val="1064414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170201A-12F7-4ABA-B834-16D20AC6DEFD}" type="datetimeFigureOut">
              <a:rPr lang="ru-RU" smtClean="0"/>
              <a:t>10.10.2023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F180F2F-D62E-41FA-AD85-E0A3BDFFB59B}" type="slidenum">
              <a:rPr lang="ru-RU" smtClean="0"/>
              <a:t>‹#›</a:t>
            </a:fld>
            <a:endParaRPr lang="ru-RU"/>
          </a:p>
        </p:txBody>
      </p:sp>
    </p:spTree>
    <p:extLst>
      <p:ext uri="{BB962C8B-B14F-4D97-AF65-F5344CB8AC3E}">
        <p14:creationId xmlns:p14="http://schemas.microsoft.com/office/powerpoint/2010/main" val="1233742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170201A-12F7-4ABA-B834-16D20AC6DEFD}" type="datetimeFigureOut">
              <a:rPr lang="ru-RU" smtClean="0"/>
              <a:t>10.10.2023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F180F2F-D62E-41FA-AD85-E0A3BDFFB59B}" type="slidenum">
              <a:rPr lang="ru-RU" smtClean="0"/>
              <a:t>‹#›</a:t>
            </a:fld>
            <a:endParaRPr lang="ru-RU"/>
          </a:p>
        </p:txBody>
      </p:sp>
    </p:spTree>
    <p:extLst>
      <p:ext uri="{BB962C8B-B14F-4D97-AF65-F5344CB8AC3E}">
        <p14:creationId xmlns:p14="http://schemas.microsoft.com/office/powerpoint/2010/main" val="373815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170201A-12F7-4ABA-B834-16D20AC6DEFD}" type="datetimeFigureOut">
              <a:rPr lang="ru-RU" smtClean="0"/>
              <a:t>10.10.2023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F180F2F-D62E-41FA-AD85-E0A3BDFFB59B}" type="slidenum">
              <a:rPr lang="ru-RU" smtClean="0"/>
              <a:t>‹#›</a:t>
            </a:fld>
            <a:endParaRPr lang="ru-RU"/>
          </a:p>
        </p:txBody>
      </p:sp>
    </p:spTree>
    <p:extLst>
      <p:ext uri="{BB962C8B-B14F-4D97-AF65-F5344CB8AC3E}">
        <p14:creationId xmlns:p14="http://schemas.microsoft.com/office/powerpoint/2010/main" val="1034688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170201A-12F7-4ABA-B834-16D20AC6DEFD}" type="datetimeFigureOut">
              <a:rPr lang="ru-RU" smtClean="0"/>
              <a:t>10.10.2023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F180F2F-D62E-41FA-AD85-E0A3BDFFB59B}" type="slidenum">
              <a:rPr lang="ru-RU" smtClean="0"/>
              <a:t>‹#›</a:t>
            </a:fld>
            <a:endParaRPr lang="ru-RU"/>
          </a:p>
        </p:txBody>
      </p:sp>
    </p:spTree>
    <p:extLst>
      <p:ext uri="{BB962C8B-B14F-4D97-AF65-F5344CB8AC3E}">
        <p14:creationId xmlns:p14="http://schemas.microsoft.com/office/powerpoint/2010/main" val="360201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E170201A-12F7-4ABA-B834-16D20AC6DEFD}" type="datetimeFigureOut">
              <a:rPr lang="ru-RU" smtClean="0"/>
              <a:t>10.10.2023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F180F2F-D62E-41FA-AD85-E0A3BDFFB59B}" type="slidenum">
              <a:rPr lang="ru-RU" smtClean="0"/>
              <a:t>‹#›</a:t>
            </a:fld>
            <a:endParaRPr lang="ru-RU"/>
          </a:p>
        </p:txBody>
      </p:sp>
    </p:spTree>
    <p:extLst>
      <p:ext uri="{BB962C8B-B14F-4D97-AF65-F5344CB8AC3E}">
        <p14:creationId xmlns:p14="http://schemas.microsoft.com/office/powerpoint/2010/main" val="1724633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70201A-12F7-4ABA-B834-16D20AC6DEFD}" type="datetimeFigureOut">
              <a:rPr lang="ru-RU" smtClean="0"/>
              <a:t>10.10.2023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F180F2F-D62E-41FA-AD85-E0A3BDFFB59B}" type="slidenum">
              <a:rPr lang="ru-RU" smtClean="0"/>
              <a:t>‹#›</a:t>
            </a:fld>
            <a:endParaRPr lang="ru-RU"/>
          </a:p>
        </p:txBody>
      </p:sp>
    </p:spTree>
    <p:extLst>
      <p:ext uri="{BB962C8B-B14F-4D97-AF65-F5344CB8AC3E}">
        <p14:creationId xmlns:p14="http://schemas.microsoft.com/office/powerpoint/2010/main" val="310938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170201A-12F7-4ABA-B834-16D20AC6DEFD}" type="datetimeFigureOut">
              <a:rPr lang="ru-RU" smtClean="0"/>
              <a:t>10.10.2023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F180F2F-D62E-41FA-AD85-E0A3BDFFB59B}" type="slidenum">
              <a:rPr lang="ru-RU" smtClean="0"/>
              <a:t>‹#›</a:t>
            </a:fld>
            <a:endParaRPr lang="ru-RU"/>
          </a:p>
        </p:txBody>
      </p:sp>
    </p:spTree>
    <p:extLst>
      <p:ext uri="{BB962C8B-B14F-4D97-AF65-F5344CB8AC3E}">
        <p14:creationId xmlns:p14="http://schemas.microsoft.com/office/powerpoint/2010/main" val="517995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170201A-12F7-4ABA-B834-16D20AC6DEFD}" type="datetimeFigureOut">
              <a:rPr lang="ru-RU" smtClean="0"/>
              <a:t>10.10.2023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F180F2F-D62E-41FA-AD85-E0A3BDFFB59B}" type="slidenum">
              <a:rPr lang="ru-RU" smtClean="0"/>
              <a:t>‹#›</a:t>
            </a:fld>
            <a:endParaRPr lang="ru-RU"/>
          </a:p>
        </p:txBody>
      </p:sp>
    </p:spTree>
    <p:extLst>
      <p:ext uri="{BB962C8B-B14F-4D97-AF65-F5344CB8AC3E}">
        <p14:creationId xmlns:p14="http://schemas.microsoft.com/office/powerpoint/2010/main" val="3910386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170201A-12F7-4ABA-B834-16D20AC6DEFD}" type="datetimeFigureOut">
              <a:rPr lang="ru-RU" smtClean="0"/>
              <a:t>10.10.2023</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F180F2F-D62E-41FA-AD85-E0A3BDFFB59B}" type="slidenum">
              <a:rPr lang="ru-RU" smtClean="0"/>
              <a:t>‹#›</a:t>
            </a:fld>
            <a:endParaRPr lang="ru-RU"/>
          </a:p>
        </p:txBody>
      </p:sp>
    </p:spTree>
    <p:extLst>
      <p:ext uri="{BB962C8B-B14F-4D97-AF65-F5344CB8AC3E}">
        <p14:creationId xmlns:p14="http://schemas.microsoft.com/office/powerpoint/2010/main" val="4048819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hyperlink" Target="https://att.iro86.ru/" TargetMode="External"/><Relationship Id="rId2" Type="http://schemas.openxmlformats.org/officeDocument/2006/relationships/hyperlink" Target="https://iro86.ru/" TargetMode="Externa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hyperlink" Target="https://att.iro86.ru/" TargetMode="External"/><Relationship Id="rId2" Type="http://schemas.openxmlformats.org/officeDocument/2006/relationships/hyperlink" Target="https://iro86.ru/" TargetMode="Externa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hyperlink" Target="https://att.iro86.ru/" TargetMode="External"/><Relationship Id="rId2" Type="http://schemas.openxmlformats.org/officeDocument/2006/relationships/hyperlink" Target="https://iro86.ru/" TargetMode="Externa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1306728" y="2000719"/>
            <a:ext cx="9043220" cy="1938992"/>
          </a:xfrm>
          <a:prstGeom prst="rect">
            <a:avLst/>
          </a:prstGeom>
          <a:noFill/>
        </p:spPr>
        <p:txBody>
          <a:bodyPr wrap="square" lIns="91440" tIns="45720" rIns="91440" bIns="45720">
            <a:spAutoFit/>
          </a:bodyPr>
          <a:lstStyle/>
          <a:p>
            <a:pPr algn="ctr"/>
            <a:r>
              <a:rPr lang="ru-RU" sz="4000" dirty="0">
                <a:ln w="0"/>
                <a:solidFill>
                  <a:srgbClr val="002060"/>
                </a:solidFill>
                <a:effectLst>
                  <a:outerShdw blurRad="38100" dist="19050" dir="2700000" algn="tl" rotWithShape="0">
                    <a:schemeClr val="dk1">
                      <a:alpha val="40000"/>
                    </a:schemeClr>
                  </a:outerShdw>
                </a:effectLst>
                <a:latin typeface="Comic Sans MS" panose="030F0702030302020204" pitchFamily="66" charset="0"/>
              </a:rPr>
              <a:t>НОВЫЙ ПОРЯДОК ПРОВЕДЕНИЯ АТТЕСТАЦИИ ПЕДАГОГИЧЕСКИХ РАБОТНИКОВ</a:t>
            </a:r>
          </a:p>
        </p:txBody>
      </p:sp>
      <p:sp>
        <p:nvSpPr>
          <p:cNvPr id="3" name="Прямоугольник 2">
            <a:extLst>
              <a:ext uri="{FF2B5EF4-FFF2-40B4-BE49-F238E27FC236}">
                <a16:creationId xmlns:a16="http://schemas.microsoft.com/office/drawing/2014/main" id="{8D78027F-3756-4120-A122-9F6BA8DE42E7}"/>
              </a:ext>
            </a:extLst>
          </p:cNvPr>
          <p:cNvSpPr/>
          <p:nvPr/>
        </p:nvSpPr>
        <p:spPr>
          <a:xfrm>
            <a:off x="5384801" y="5672007"/>
            <a:ext cx="6554376" cy="923330"/>
          </a:xfrm>
          <a:prstGeom prst="rect">
            <a:avLst/>
          </a:prstGeom>
        </p:spPr>
        <p:txBody>
          <a:bodyPr wrap="square">
            <a:spAutoFit/>
          </a:bodyPr>
          <a:lstStyle/>
          <a:p>
            <a:pPr algn="r"/>
            <a:r>
              <a:rPr lang="ru-RU" dirty="0" smtClean="0">
                <a:solidFill>
                  <a:srgbClr val="225797"/>
                </a:solidFill>
                <a:latin typeface="Arial Narrow" panose="020B0606020202030204" pitchFamily="34" charset="0"/>
                <a:cs typeface="Arial" panose="020B0604020202020204" pitchFamily="34" charset="0"/>
              </a:rPr>
              <a:t>Верхотурцева Ирина </a:t>
            </a:r>
            <a:r>
              <a:rPr lang="ru-RU" dirty="0">
                <a:solidFill>
                  <a:srgbClr val="225797"/>
                </a:solidFill>
                <a:latin typeface="Arial Narrow" panose="020B0606020202030204" pitchFamily="34" charset="0"/>
                <a:cs typeface="Arial" panose="020B0604020202020204" pitchFamily="34" charset="0"/>
              </a:rPr>
              <a:t>Владимировна</a:t>
            </a:r>
          </a:p>
          <a:p>
            <a:pPr algn="r"/>
            <a:r>
              <a:rPr lang="ru-RU" dirty="0">
                <a:solidFill>
                  <a:srgbClr val="225797"/>
                </a:solidFill>
                <a:latin typeface="Arial Narrow" panose="020B0606020202030204" pitchFamily="34" charset="0"/>
                <a:cs typeface="Arial" panose="020B0604020202020204" pitchFamily="34" charset="0"/>
              </a:rPr>
              <a:t>специалист по учебно-методической работе </a:t>
            </a:r>
            <a:endParaRPr lang="ru-RU" dirty="0" smtClean="0">
              <a:solidFill>
                <a:srgbClr val="225797"/>
              </a:solidFill>
              <a:latin typeface="Arial Narrow" panose="020B0606020202030204" pitchFamily="34" charset="0"/>
              <a:cs typeface="Arial" panose="020B0604020202020204" pitchFamily="34" charset="0"/>
            </a:endParaRPr>
          </a:p>
          <a:p>
            <a:pPr algn="r"/>
            <a:r>
              <a:rPr lang="ru-RU" dirty="0" smtClean="0">
                <a:solidFill>
                  <a:srgbClr val="225797"/>
                </a:solidFill>
                <a:latin typeface="Arial Narrow" panose="020B0606020202030204" pitchFamily="34" charset="0"/>
                <a:cs typeface="Arial" panose="020B0604020202020204" pitchFamily="34" charset="0"/>
              </a:rPr>
              <a:t>АУ </a:t>
            </a:r>
            <a:r>
              <a:rPr lang="ru-RU" dirty="0">
                <a:solidFill>
                  <a:srgbClr val="225797"/>
                </a:solidFill>
                <a:latin typeface="Arial Narrow" panose="020B0606020202030204" pitchFamily="34" charset="0"/>
                <a:cs typeface="Arial" panose="020B0604020202020204" pitchFamily="34" charset="0"/>
              </a:rPr>
              <a:t>ДПО ХМАО-Югры «Институт развития образования»</a:t>
            </a:r>
          </a:p>
        </p:txBody>
      </p:sp>
    </p:spTree>
    <p:extLst>
      <p:ext uri="{BB962C8B-B14F-4D97-AF65-F5344CB8AC3E}">
        <p14:creationId xmlns:p14="http://schemas.microsoft.com/office/powerpoint/2010/main" val="17702948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69723922"/>
              </p:ext>
            </p:extLst>
          </p:nvPr>
        </p:nvGraphicFramePr>
        <p:xfrm>
          <a:off x="362356" y="602935"/>
          <a:ext cx="11641576" cy="5943069"/>
        </p:xfrm>
        <a:graphic>
          <a:graphicData uri="http://schemas.openxmlformats.org/drawingml/2006/table">
            <a:tbl>
              <a:tblPr firstRow="1" bandRow="1">
                <a:tableStyleId>{5C22544A-7EE6-4342-B048-85BDC9FD1C3A}</a:tableStyleId>
              </a:tblPr>
              <a:tblGrid>
                <a:gridCol w="5820788">
                  <a:extLst>
                    <a:ext uri="{9D8B030D-6E8A-4147-A177-3AD203B41FA5}">
                      <a16:colId xmlns:a16="http://schemas.microsoft.com/office/drawing/2014/main" val="489745937"/>
                    </a:ext>
                  </a:extLst>
                </a:gridCol>
                <a:gridCol w="5820788">
                  <a:extLst>
                    <a:ext uri="{9D8B030D-6E8A-4147-A177-3AD203B41FA5}">
                      <a16:colId xmlns:a16="http://schemas.microsoft.com/office/drawing/2014/main" val="891547101"/>
                    </a:ext>
                  </a:extLst>
                </a:gridCol>
              </a:tblGrid>
              <a:tr h="481898">
                <a:tc gridSpan="2">
                  <a:txBody>
                    <a:bodyPr/>
                    <a:lstStyle/>
                    <a:p>
                      <a:pPr algn="ctr"/>
                      <a:r>
                        <a:rPr lang="ru-RU" dirty="0" smtClean="0"/>
                        <a:t>Представление работодателя в аттестационную комиссию на аттестуемого педагога</a:t>
                      </a:r>
                      <a:endParaRPr lang="ru-RU" dirty="0"/>
                    </a:p>
                  </a:txBody>
                  <a:tcPr/>
                </a:tc>
                <a:tc hMerge="1">
                  <a:txBody>
                    <a:bodyPr/>
                    <a:lstStyle/>
                    <a:p>
                      <a:endParaRPr lang="ru-RU" dirty="0"/>
                    </a:p>
                  </a:txBody>
                  <a:tcPr/>
                </a:tc>
                <a:extLst>
                  <a:ext uri="{0D108BD9-81ED-4DB2-BD59-A6C34878D82A}">
                    <a16:rowId xmlns:a16="http://schemas.microsoft.com/office/drawing/2014/main" val="371826827"/>
                  </a:ext>
                </a:extLst>
              </a:tr>
              <a:tr h="462451">
                <a:tc>
                  <a:txBody>
                    <a:bodyPr/>
                    <a:lstStyle/>
                    <a:p>
                      <a:pPr algn="ctr"/>
                      <a:r>
                        <a:rPr lang="ru-RU" dirty="0" smtClean="0">
                          <a:solidFill>
                            <a:srgbClr val="FF0000"/>
                          </a:solidFill>
                        </a:rPr>
                        <a:t>Приказ-</a:t>
                      </a:r>
                      <a:r>
                        <a:rPr lang="ru-RU" baseline="0" dirty="0" smtClean="0">
                          <a:solidFill>
                            <a:srgbClr val="FF0000"/>
                          </a:solidFill>
                        </a:rPr>
                        <a:t>276 (до 01.09.2023)</a:t>
                      </a:r>
                      <a:endParaRPr lang="ru-RU" dirty="0">
                        <a:solidFill>
                          <a:srgbClr val="FF0000"/>
                        </a:solidFill>
                      </a:endParaRPr>
                    </a:p>
                  </a:txBody>
                  <a:tcPr/>
                </a:tc>
                <a:tc>
                  <a:txBody>
                    <a:bodyPr/>
                    <a:lstStyle/>
                    <a:p>
                      <a:pPr algn="ctr"/>
                      <a:r>
                        <a:rPr lang="ru-RU" dirty="0" smtClean="0">
                          <a:solidFill>
                            <a:schemeClr val="accent2">
                              <a:lumMod val="50000"/>
                            </a:schemeClr>
                          </a:solidFill>
                        </a:rPr>
                        <a:t>Приказ-196 (после 01.09.2023)</a:t>
                      </a:r>
                      <a:endParaRPr lang="ru-RU" dirty="0">
                        <a:solidFill>
                          <a:schemeClr val="accent2">
                            <a:lumMod val="50000"/>
                          </a:schemeClr>
                        </a:solidFill>
                      </a:endParaRPr>
                    </a:p>
                  </a:txBody>
                  <a:tcPr/>
                </a:tc>
                <a:extLst>
                  <a:ext uri="{0D108BD9-81ED-4DB2-BD59-A6C34878D82A}">
                    <a16:rowId xmlns:a16="http://schemas.microsoft.com/office/drawing/2014/main" val="229831522"/>
                  </a:ext>
                </a:extLst>
              </a:tr>
              <a:tr h="4950792">
                <a:tc>
                  <a:txBody>
                    <a:bodyPr/>
                    <a:lstStyle/>
                    <a:p>
                      <a:pPr algn="just"/>
                      <a:r>
                        <a:rPr lang="ru-RU" sz="1600" dirty="0" smtClean="0"/>
                        <a:t>11. В представлении содержатся следующие сведения о педагогическом работнике:</a:t>
                      </a:r>
                    </a:p>
                    <a:p>
                      <a:pPr algn="just"/>
                      <a:r>
                        <a:rPr lang="ru-RU" sz="1600" dirty="0" smtClean="0"/>
                        <a:t>а) фамилия, имя, отчество (при наличии);</a:t>
                      </a:r>
                    </a:p>
                    <a:p>
                      <a:pPr algn="just"/>
                      <a:r>
                        <a:rPr lang="ru-RU" sz="1600" dirty="0" smtClean="0"/>
                        <a:t>б) наименование должности на дату проведения аттестации;</a:t>
                      </a:r>
                    </a:p>
                    <a:p>
                      <a:pPr algn="just"/>
                      <a:r>
                        <a:rPr lang="ru-RU" sz="1600" dirty="0" smtClean="0"/>
                        <a:t>в) дата заключения по этой должности трудового договора;</a:t>
                      </a:r>
                    </a:p>
                    <a:p>
                      <a:pPr algn="just"/>
                      <a:r>
                        <a:rPr lang="ru-RU" sz="1600" dirty="0" smtClean="0"/>
                        <a:t>г) уровень образования и (или) квалификации по специальности или направлению подготовки;</a:t>
                      </a:r>
                    </a:p>
                    <a:p>
                      <a:pPr algn="just"/>
                      <a:r>
                        <a:rPr lang="ru-RU" sz="1600" dirty="0" smtClean="0"/>
                        <a:t>д) информация</a:t>
                      </a:r>
                      <a:r>
                        <a:rPr lang="ru-RU" sz="1600" baseline="0" dirty="0" smtClean="0"/>
                        <a:t> о получении дополнительного профессионального образования по профилю педагогической деятельности;</a:t>
                      </a:r>
                    </a:p>
                    <a:p>
                      <a:pPr algn="just"/>
                      <a:r>
                        <a:rPr lang="ru-RU" sz="1600" baseline="0" dirty="0" smtClean="0"/>
                        <a:t>е) результаты предыдущих аттестаций (в случае их проведения);</a:t>
                      </a:r>
                    </a:p>
                    <a:p>
                      <a:pPr algn="just"/>
                      <a:r>
                        <a:rPr lang="ru-RU" sz="1600" baseline="0" dirty="0" smtClean="0"/>
                        <a:t>ж) мотивированная всесторонняя и объективная оценка </a:t>
                      </a:r>
                      <a:r>
                        <a:rPr lang="ru-RU" sz="1600" baseline="0" dirty="0" smtClean="0">
                          <a:solidFill>
                            <a:srgbClr val="FF0000"/>
                          </a:solidFill>
                        </a:rPr>
                        <a:t>профессиональных, деловых качеств, </a:t>
                      </a:r>
                      <a:r>
                        <a:rPr lang="ru-RU" sz="1600" baseline="0" dirty="0" smtClean="0"/>
                        <a:t>результатов профессиональной деятельности педагогического работника по выполнению трудовых обязанностей, возложенных на него трудовым договором.</a:t>
                      </a:r>
                    </a:p>
                    <a:p>
                      <a:pPr algn="just"/>
                      <a:endParaRPr lang="ru-RU" dirty="0"/>
                    </a:p>
                  </a:txBody>
                  <a:tcPr>
                    <a:solidFill>
                      <a:schemeClr val="accent1">
                        <a:lumMod val="40000"/>
                        <a:lumOff val="60000"/>
                      </a:schemeClr>
                    </a:solidFill>
                  </a:tcPr>
                </a:tc>
                <a:tc>
                  <a:txBody>
                    <a:bodyPr/>
                    <a:lstStyle/>
                    <a:p>
                      <a:pPr algn="just"/>
                      <a:r>
                        <a:rPr lang="ru-RU" sz="1600" dirty="0" smtClean="0"/>
                        <a:t>11. В представлении содержатся следующие сведения о педагогическом работнике:</a:t>
                      </a:r>
                    </a:p>
                    <a:p>
                      <a:pPr algn="just"/>
                      <a:r>
                        <a:rPr lang="ru-RU" sz="1600" dirty="0" smtClean="0"/>
                        <a:t>а) фамилия, имя, отчество (при наличии);</a:t>
                      </a:r>
                    </a:p>
                    <a:p>
                      <a:pPr algn="just"/>
                      <a:r>
                        <a:rPr lang="ru-RU" sz="1600" dirty="0" smtClean="0"/>
                        <a:t>б) наименование должности на дату проведения аттестации;</a:t>
                      </a:r>
                    </a:p>
                    <a:p>
                      <a:pPr algn="just"/>
                      <a:r>
                        <a:rPr lang="ru-RU" sz="1600" dirty="0" smtClean="0"/>
                        <a:t>в) дата заключения по этой должности трудового договора;</a:t>
                      </a:r>
                    </a:p>
                    <a:p>
                      <a:pPr algn="just"/>
                      <a:r>
                        <a:rPr lang="ru-RU" sz="1600" dirty="0" smtClean="0"/>
                        <a:t>г) уровень образования и (или) квалификации по специальности или направлению подготовки;</a:t>
                      </a:r>
                    </a:p>
                    <a:p>
                      <a:pPr algn="just"/>
                      <a:r>
                        <a:rPr lang="ru-RU" sz="1600" dirty="0" smtClean="0"/>
                        <a:t>д) информация</a:t>
                      </a:r>
                      <a:r>
                        <a:rPr lang="ru-RU" sz="1600" baseline="0" dirty="0" smtClean="0"/>
                        <a:t> о получении дополнительного профессионального образования по профилю педагогической деятельности;</a:t>
                      </a:r>
                    </a:p>
                    <a:p>
                      <a:pPr algn="just"/>
                      <a:r>
                        <a:rPr lang="ru-RU" sz="1600" baseline="0" dirty="0" smtClean="0"/>
                        <a:t>е) результаты предыдущих аттестаций (в случае их проведения);</a:t>
                      </a:r>
                    </a:p>
                    <a:p>
                      <a:pPr algn="just"/>
                      <a:r>
                        <a:rPr lang="ru-RU" sz="1600" baseline="0" dirty="0" smtClean="0"/>
                        <a:t>ж) мотивированная всесторонняя и объективная оценка результатов профессиональной деятельности педагогического работника по выполнению трудовых обязанностей, возложенных на него трудовым договором.</a:t>
                      </a:r>
                    </a:p>
                    <a:p>
                      <a:pPr algn="just"/>
                      <a:endParaRPr lang="ru-RU" dirty="0">
                        <a:solidFill>
                          <a:srgbClr val="00B0F0"/>
                        </a:solidFill>
                      </a:endParaRPr>
                    </a:p>
                  </a:txBody>
                  <a:tcPr>
                    <a:solidFill>
                      <a:schemeClr val="accent1">
                        <a:lumMod val="40000"/>
                        <a:lumOff val="60000"/>
                      </a:schemeClr>
                    </a:solidFill>
                  </a:tcPr>
                </a:tc>
                <a:extLst>
                  <a:ext uri="{0D108BD9-81ED-4DB2-BD59-A6C34878D82A}">
                    <a16:rowId xmlns:a16="http://schemas.microsoft.com/office/drawing/2014/main" val="476609340"/>
                  </a:ext>
                </a:extLst>
              </a:tr>
            </a:tbl>
          </a:graphicData>
        </a:graphic>
      </p:graphicFrame>
    </p:spTree>
    <p:extLst>
      <p:ext uri="{BB962C8B-B14F-4D97-AF65-F5344CB8AC3E}">
        <p14:creationId xmlns:p14="http://schemas.microsoft.com/office/powerpoint/2010/main" val="11928536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4206335289"/>
              </p:ext>
            </p:extLst>
          </p:nvPr>
        </p:nvGraphicFramePr>
        <p:xfrm>
          <a:off x="362356" y="602936"/>
          <a:ext cx="11641576" cy="5369848"/>
        </p:xfrm>
        <a:graphic>
          <a:graphicData uri="http://schemas.openxmlformats.org/drawingml/2006/table">
            <a:tbl>
              <a:tblPr firstRow="1" bandRow="1">
                <a:tableStyleId>{5C22544A-7EE6-4342-B048-85BDC9FD1C3A}</a:tableStyleId>
              </a:tblPr>
              <a:tblGrid>
                <a:gridCol w="5820788">
                  <a:extLst>
                    <a:ext uri="{9D8B030D-6E8A-4147-A177-3AD203B41FA5}">
                      <a16:colId xmlns:a16="http://schemas.microsoft.com/office/drawing/2014/main" val="489745937"/>
                    </a:ext>
                  </a:extLst>
                </a:gridCol>
                <a:gridCol w="5820788">
                  <a:extLst>
                    <a:ext uri="{9D8B030D-6E8A-4147-A177-3AD203B41FA5}">
                      <a16:colId xmlns:a16="http://schemas.microsoft.com/office/drawing/2014/main" val="891547101"/>
                    </a:ext>
                  </a:extLst>
                </a:gridCol>
              </a:tblGrid>
              <a:tr h="438958">
                <a:tc gridSpan="2">
                  <a:txBody>
                    <a:bodyPr/>
                    <a:lstStyle/>
                    <a:p>
                      <a:pPr algn="ctr"/>
                      <a:r>
                        <a:rPr lang="ru-RU" dirty="0" smtClean="0"/>
                        <a:t>Представление работодателя в аттестационную комиссию на аттестуемого педагога</a:t>
                      </a:r>
                      <a:endParaRPr lang="ru-RU" dirty="0"/>
                    </a:p>
                  </a:txBody>
                  <a:tcPr/>
                </a:tc>
                <a:tc hMerge="1">
                  <a:txBody>
                    <a:bodyPr/>
                    <a:lstStyle/>
                    <a:p>
                      <a:endParaRPr lang="ru-RU" dirty="0"/>
                    </a:p>
                  </a:txBody>
                  <a:tcPr/>
                </a:tc>
                <a:extLst>
                  <a:ext uri="{0D108BD9-81ED-4DB2-BD59-A6C34878D82A}">
                    <a16:rowId xmlns:a16="http://schemas.microsoft.com/office/drawing/2014/main" val="371826827"/>
                  </a:ext>
                </a:extLst>
              </a:tr>
              <a:tr h="421244">
                <a:tc>
                  <a:txBody>
                    <a:bodyPr/>
                    <a:lstStyle/>
                    <a:p>
                      <a:pPr algn="ctr"/>
                      <a:r>
                        <a:rPr lang="ru-RU" dirty="0" smtClean="0">
                          <a:solidFill>
                            <a:srgbClr val="FF0000"/>
                          </a:solidFill>
                        </a:rPr>
                        <a:t>Приказ-</a:t>
                      </a:r>
                      <a:r>
                        <a:rPr lang="ru-RU" baseline="0" dirty="0" smtClean="0">
                          <a:solidFill>
                            <a:srgbClr val="FF0000"/>
                          </a:solidFill>
                        </a:rPr>
                        <a:t>276 (до 01.09.2023)</a:t>
                      </a:r>
                      <a:endParaRPr lang="ru-RU" dirty="0">
                        <a:solidFill>
                          <a:srgbClr val="FF0000"/>
                        </a:solidFill>
                      </a:endParaRPr>
                    </a:p>
                  </a:txBody>
                  <a:tcPr/>
                </a:tc>
                <a:tc>
                  <a:txBody>
                    <a:bodyPr/>
                    <a:lstStyle/>
                    <a:p>
                      <a:pPr algn="ctr"/>
                      <a:r>
                        <a:rPr lang="ru-RU" dirty="0" smtClean="0">
                          <a:solidFill>
                            <a:schemeClr val="accent2">
                              <a:lumMod val="50000"/>
                            </a:schemeClr>
                          </a:solidFill>
                        </a:rPr>
                        <a:t>Приказ-196 (после 01.09.2023)</a:t>
                      </a:r>
                      <a:endParaRPr lang="ru-RU" dirty="0">
                        <a:solidFill>
                          <a:schemeClr val="accent2">
                            <a:lumMod val="50000"/>
                          </a:schemeClr>
                        </a:solidFill>
                      </a:endParaRPr>
                    </a:p>
                  </a:txBody>
                  <a:tcPr/>
                </a:tc>
                <a:extLst>
                  <a:ext uri="{0D108BD9-81ED-4DB2-BD59-A6C34878D82A}">
                    <a16:rowId xmlns:a16="http://schemas.microsoft.com/office/drawing/2014/main" val="229831522"/>
                  </a:ext>
                </a:extLst>
              </a:tr>
              <a:tr h="4509646">
                <a:tc>
                  <a:txBody>
                    <a:bodyPr/>
                    <a:lstStyle/>
                    <a:p>
                      <a:pPr algn="just"/>
                      <a:r>
                        <a:rPr lang="ru-RU" sz="1800" dirty="0" smtClean="0"/>
                        <a:t>12. Работодатель знакомит педагогического</a:t>
                      </a:r>
                      <a:r>
                        <a:rPr lang="ru-RU" sz="1800" baseline="0" dirty="0" smtClean="0"/>
                        <a:t> работника с представлением под подпись не позднее чем за 30 календарных дней до дня проведения аттестации. После ознакомления с представлением педагогический работник по желанию может предоставить в аттестационную комиссию организации дополнительные сведения, характеризующие его профессиональную деятельность за период с даты предыдущей аттестации (при первичной аттестации – с даты поступления на работу), </a:t>
                      </a:r>
                      <a:r>
                        <a:rPr lang="ru-RU" sz="1800" baseline="0" dirty="0" smtClean="0">
                          <a:solidFill>
                            <a:srgbClr val="FF0000"/>
                          </a:solidFill>
                        </a:rPr>
                        <a:t>а также сведения о прохождении им независимой оценки квалификации) далее вместе – дополнительные сведения). </a:t>
                      </a:r>
                    </a:p>
                    <a:p>
                      <a:pPr algn="just"/>
                      <a:endParaRPr lang="ru-RU" sz="1800" dirty="0"/>
                    </a:p>
                  </a:txBody>
                  <a:tcPr>
                    <a:solidFill>
                      <a:schemeClr val="accent1">
                        <a:lumMod val="40000"/>
                        <a:lumOff val="60000"/>
                      </a:schemeClr>
                    </a:solidFill>
                  </a:tcPr>
                </a:tc>
                <a:tc>
                  <a:txBody>
                    <a:bodyPr/>
                    <a:lstStyle/>
                    <a:p>
                      <a:pPr algn="just"/>
                      <a:r>
                        <a:rPr lang="ru-RU" sz="1800" dirty="0" smtClean="0"/>
                        <a:t>12. Работодатель знакомит педагогического</a:t>
                      </a:r>
                      <a:r>
                        <a:rPr lang="ru-RU" sz="1800" baseline="0" dirty="0" smtClean="0"/>
                        <a:t> работника с представлением под подпись не позднее чем за 30 календарных дней до дня проведения аттестации. После ознакомления с представлением </a:t>
                      </a:r>
                      <a:r>
                        <a:rPr lang="ru-RU" sz="1800" baseline="0" dirty="0" smtClean="0">
                          <a:solidFill>
                            <a:srgbClr val="00B0F0"/>
                          </a:solidFill>
                        </a:rPr>
                        <a:t>работодателя</a:t>
                      </a:r>
                      <a:r>
                        <a:rPr lang="ru-RU" sz="1800" baseline="0" dirty="0" smtClean="0"/>
                        <a:t> педагогический работник по желанию может предоставить в аттестационную комиссию организации дополнительные сведения, характеризующие его профессиональную деятельность за период с даты предыдущей аттестации (при первичной аттестации – с даты поступления на работу).</a:t>
                      </a:r>
                    </a:p>
                    <a:p>
                      <a:pPr algn="just"/>
                      <a:endParaRPr lang="ru-RU" sz="1800" dirty="0">
                        <a:solidFill>
                          <a:srgbClr val="00B0F0"/>
                        </a:solidFill>
                      </a:endParaRPr>
                    </a:p>
                  </a:txBody>
                  <a:tcPr>
                    <a:solidFill>
                      <a:schemeClr val="accent1">
                        <a:lumMod val="40000"/>
                        <a:lumOff val="60000"/>
                      </a:schemeClr>
                    </a:solidFill>
                  </a:tcPr>
                </a:tc>
                <a:extLst>
                  <a:ext uri="{0D108BD9-81ED-4DB2-BD59-A6C34878D82A}">
                    <a16:rowId xmlns:a16="http://schemas.microsoft.com/office/drawing/2014/main" val="476609340"/>
                  </a:ext>
                </a:extLst>
              </a:tr>
            </a:tbl>
          </a:graphicData>
        </a:graphic>
      </p:graphicFrame>
    </p:spTree>
    <p:extLst>
      <p:ext uri="{BB962C8B-B14F-4D97-AF65-F5344CB8AC3E}">
        <p14:creationId xmlns:p14="http://schemas.microsoft.com/office/powerpoint/2010/main" val="28990759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615633410"/>
              </p:ext>
            </p:extLst>
          </p:nvPr>
        </p:nvGraphicFramePr>
        <p:xfrm>
          <a:off x="693096" y="758579"/>
          <a:ext cx="10980096" cy="3558275"/>
        </p:xfrm>
        <a:graphic>
          <a:graphicData uri="http://schemas.openxmlformats.org/drawingml/2006/table">
            <a:tbl>
              <a:tblPr firstRow="1" bandRow="1">
                <a:tableStyleId>{5C22544A-7EE6-4342-B048-85BDC9FD1C3A}</a:tableStyleId>
              </a:tblPr>
              <a:tblGrid>
                <a:gridCol w="5490048">
                  <a:extLst>
                    <a:ext uri="{9D8B030D-6E8A-4147-A177-3AD203B41FA5}">
                      <a16:colId xmlns:a16="http://schemas.microsoft.com/office/drawing/2014/main" val="489745937"/>
                    </a:ext>
                  </a:extLst>
                </a:gridCol>
                <a:gridCol w="5490048">
                  <a:extLst>
                    <a:ext uri="{9D8B030D-6E8A-4147-A177-3AD203B41FA5}">
                      <a16:colId xmlns:a16="http://schemas.microsoft.com/office/drawing/2014/main" val="891547101"/>
                    </a:ext>
                  </a:extLst>
                </a:gridCol>
              </a:tblGrid>
              <a:tr h="275150">
                <a:tc gridSpan="2">
                  <a:txBody>
                    <a:bodyPr/>
                    <a:lstStyle/>
                    <a:p>
                      <a:pPr algn="ctr"/>
                      <a:r>
                        <a:rPr lang="ru-RU" dirty="0" smtClean="0"/>
                        <a:t>Представление работодателя в аттестационную комиссию на аттестуемого педагога</a:t>
                      </a:r>
                      <a:endParaRPr lang="ru-RU" dirty="0"/>
                    </a:p>
                  </a:txBody>
                  <a:tcPr/>
                </a:tc>
                <a:tc hMerge="1">
                  <a:txBody>
                    <a:bodyPr/>
                    <a:lstStyle/>
                    <a:p>
                      <a:endParaRPr lang="ru-RU" dirty="0"/>
                    </a:p>
                  </a:txBody>
                  <a:tcPr/>
                </a:tc>
                <a:extLst>
                  <a:ext uri="{0D108BD9-81ED-4DB2-BD59-A6C34878D82A}">
                    <a16:rowId xmlns:a16="http://schemas.microsoft.com/office/drawing/2014/main" val="371826827"/>
                  </a:ext>
                </a:extLst>
              </a:tr>
              <a:tr h="264046">
                <a:tc>
                  <a:txBody>
                    <a:bodyPr/>
                    <a:lstStyle/>
                    <a:p>
                      <a:pPr algn="ctr"/>
                      <a:r>
                        <a:rPr lang="ru-RU" dirty="0" smtClean="0">
                          <a:solidFill>
                            <a:srgbClr val="FF0000"/>
                          </a:solidFill>
                        </a:rPr>
                        <a:t>Приказ-</a:t>
                      </a:r>
                      <a:r>
                        <a:rPr lang="ru-RU" baseline="0" dirty="0" smtClean="0">
                          <a:solidFill>
                            <a:srgbClr val="FF0000"/>
                          </a:solidFill>
                        </a:rPr>
                        <a:t>276 (до 01.09.2023)</a:t>
                      </a:r>
                      <a:endParaRPr lang="ru-RU" dirty="0">
                        <a:solidFill>
                          <a:srgbClr val="FF0000"/>
                        </a:solidFill>
                      </a:endParaRPr>
                    </a:p>
                  </a:txBody>
                  <a:tcPr/>
                </a:tc>
                <a:tc>
                  <a:txBody>
                    <a:bodyPr/>
                    <a:lstStyle/>
                    <a:p>
                      <a:pPr algn="ctr"/>
                      <a:r>
                        <a:rPr lang="ru-RU" dirty="0" smtClean="0">
                          <a:solidFill>
                            <a:schemeClr val="accent2">
                              <a:lumMod val="50000"/>
                            </a:schemeClr>
                          </a:solidFill>
                        </a:rPr>
                        <a:t>Приказ-196 (после 01.09.2023)</a:t>
                      </a:r>
                      <a:endParaRPr lang="ru-RU" dirty="0">
                        <a:solidFill>
                          <a:schemeClr val="accent2">
                            <a:lumMod val="50000"/>
                          </a:schemeClr>
                        </a:solidFill>
                      </a:endParaRPr>
                    </a:p>
                  </a:txBody>
                  <a:tcPr/>
                </a:tc>
                <a:extLst>
                  <a:ext uri="{0D108BD9-81ED-4DB2-BD59-A6C34878D82A}">
                    <a16:rowId xmlns:a16="http://schemas.microsoft.com/office/drawing/2014/main" val="229831522"/>
                  </a:ext>
                </a:extLst>
              </a:tr>
              <a:tr h="2826755">
                <a:tc>
                  <a:txBody>
                    <a:bodyPr/>
                    <a:lstStyle/>
                    <a:p>
                      <a:pPr algn="just"/>
                      <a:r>
                        <a:rPr lang="ru-RU" sz="1800" dirty="0" smtClean="0"/>
                        <a:t>При отказе педагогического работника от ознакомления</a:t>
                      </a:r>
                      <a:r>
                        <a:rPr lang="ru-RU" sz="1800" baseline="0" dirty="0" smtClean="0"/>
                        <a:t> с представлением составляется акт, который подписывается работодателем и лицами (не менее двух), в присутствии которых составлен акт. </a:t>
                      </a:r>
                      <a:endParaRPr lang="ru-RU" sz="1800" dirty="0"/>
                    </a:p>
                  </a:txBody>
                  <a:tcPr>
                    <a:solidFill>
                      <a:schemeClr val="accent1">
                        <a:lumMod val="40000"/>
                        <a:lumOff val="60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ru-RU" sz="1800" dirty="0" smtClean="0"/>
                        <a:t>При отказе педагогического работника от ознакомления</a:t>
                      </a:r>
                      <a:r>
                        <a:rPr lang="ru-RU" sz="1800" baseline="0" dirty="0" smtClean="0"/>
                        <a:t> с представлением </a:t>
                      </a:r>
                      <a:r>
                        <a:rPr lang="ru-RU" sz="1800" baseline="0" dirty="0" smtClean="0">
                          <a:solidFill>
                            <a:srgbClr val="00B0F0"/>
                          </a:solidFill>
                        </a:rPr>
                        <a:t>работодателя</a:t>
                      </a:r>
                      <a:r>
                        <a:rPr lang="ru-RU" sz="1800" baseline="0" dirty="0" smtClean="0"/>
                        <a:t>  составляется акт, который подписывается работодателем и лицами (не менее двух), в присутствии которых составлен акт. </a:t>
                      </a:r>
                      <a:endParaRPr lang="ru-RU" sz="1800" dirty="0" smtClean="0"/>
                    </a:p>
                    <a:p>
                      <a:pPr algn="just"/>
                      <a:endParaRPr lang="ru-RU" sz="1800" dirty="0">
                        <a:solidFill>
                          <a:srgbClr val="00B0F0"/>
                        </a:solidFill>
                      </a:endParaRPr>
                    </a:p>
                  </a:txBody>
                  <a:tcPr>
                    <a:solidFill>
                      <a:schemeClr val="accent1">
                        <a:lumMod val="40000"/>
                        <a:lumOff val="60000"/>
                      </a:schemeClr>
                    </a:solidFill>
                  </a:tcPr>
                </a:tc>
                <a:extLst>
                  <a:ext uri="{0D108BD9-81ED-4DB2-BD59-A6C34878D82A}">
                    <a16:rowId xmlns:a16="http://schemas.microsoft.com/office/drawing/2014/main" val="476609340"/>
                  </a:ext>
                </a:extLst>
              </a:tr>
            </a:tbl>
          </a:graphicData>
        </a:graphic>
      </p:graphicFrame>
    </p:spTree>
    <p:extLst>
      <p:ext uri="{BB962C8B-B14F-4D97-AF65-F5344CB8AC3E}">
        <p14:creationId xmlns:p14="http://schemas.microsoft.com/office/powerpoint/2010/main" val="24297031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420812854"/>
              </p:ext>
            </p:extLst>
          </p:nvPr>
        </p:nvGraphicFramePr>
        <p:xfrm>
          <a:off x="616896" y="402979"/>
          <a:ext cx="10980096" cy="6050280"/>
        </p:xfrm>
        <a:graphic>
          <a:graphicData uri="http://schemas.openxmlformats.org/drawingml/2006/table">
            <a:tbl>
              <a:tblPr firstRow="1" bandRow="1">
                <a:tableStyleId>{5C22544A-7EE6-4342-B048-85BDC9FD1C3A}</a:tableStyleId>
              </a:tblPr>
              <a:tblGrid>
                <a:gridCol w="5490048">
                  <a:extLst>
                    <a:ext uri="{9D8B030D-6E8A-4147-A177-3AD203B41FA5}">
                      <a16:colId xmlns:a16="http://schemas.microsoft.com/office/drawing/2014/main" val="489745937"/>
                    </a:ext>
                  </a:extLst>
                </a:gridCol>
                <a:gridCol w="5490048">
                  <a:extLst>
                    <a:ext uri="{9D8B030D-6E8A-4147-A177-3AD203B41FA5}">
                      <a16:colId xmlns:a16="http://schemas.microsoft.com/office/drawing/2014/main" val="891547101"/>
                    </a:ext>
                  </a:extLst>
                </a:gridCol>
              </a:tblGrid>
              <a:tr h="275150">
                <a:tc gridSpan="2">
                  <a:txBody>
                    <a:bodyPr/>
                    <a:lstStyle/>
                    <a:p>
                      <a:pPr algn="ctr"/>
                      <a:r>
                        <a:rPr lang="ru-RU" dirty="0" smtClean="0"/>
                        <a:t>Порядок проведения</a:t>
                      </a:r>
                      <a:r>
                        <a:rPr lang="ru-RU" baseline="0" dirty="0" smtClean="0"/>
                        <a:t> аттестации педагогических работников в целях подтверждения соответствия занимаемой должности</a:t>
                      </a:r>
                      <a:endParaRPr lang="ru-RU" dirty="0"/>
                    </a:p>
                  </a:txBody>
                  <a:tcPr/>
                </a:tc>
                <a:tc hMerge="1">
                  <a:txBody>
                    <a:bodyPr/>
                    <a:lstStyle/>
                    <a:p>
                      <a:endParaRPr lang="ru-RU" dirty="0"/>
                    </a:p>
                  </a:txBody>
                  <a:tcPr/>
                </a:tc>
                <a:extLst>
                  <a:ext uri="{0D108BD9-81ED-4DB2-BD59-A6C34878D82A}">
                    <a16:rowId xmlns:a16="http://schemas.microsoft.com/office/drawing/2014/main" val="371826827"/>
                  </a:ext>
                </a:extLst>
              </a:tr>
              <a:tr h="264046">
                <a:tc>
                  <a:txBody>
                    <a:bodyPr/>
                    <a:lstStyle/>
                    <a:p>
                      <a:pPr algn="ctr"/>
                      <a:r>
                        <a:rPr lang="ru-RU" dirty="0" smtClean="0">
                          <a:solidFill>
                            <a:srgbClr val="FF0000"/>
                          </a:solidFill>
                        </a:rPr>
                        <a:t>Приказ-</a:t>
                      </a:r>
                      <a:r>
                        <a:rPr lang="ru-RU" baseline="0" dirty="0" smtClean="0">
                          <a:solidFill>
                            <a:srgbClr val="FF0000"/>
                          </a:solidFill>
                        </a:rPr>
                        <a:t>276 (до 01.09.2023)</a:t>
                      </a:r>
                      <a:endParaRPr lang="ru-RU" dirty="0">
                        <a:solidFill>
                          <a:srgbClr val="FF0000"/>
                        </a:solidFill>
                      </a:endParaRPr>
                    </a:p>
                  </a:txBody>
                  <a:tcPr/>
                </a:tc>
                <a:tc>
                  <a:txBody>
                    <a:bodyPr/>
                    <a:lstStyle/>
                    <a:p>
                      <a:pPr algn="ctr"/>
                      <a:r>
                        <a:rPr lang="ru-RU" dirty="0" smtClean="0">
                          <a:solidFill>
                            <a:schemeClr val="accent2">
                              <a:lumMod val="50000"/>
                            </a:schemeClr>
                          </a:solidFill>
                        </a:rPr>
                        <a:t>Приказ-196 (после 01.09.2023)</a:t>
                      </a:r>
                      <a:endParaRPr lang="ru-RU" dirty="0">
                        <a:solidFill>
                          <a:schemeClr val="accent2">
                            <a:lumMod val="50000"/>
                          </a:schemeClr>
                        </a:solidFill>
                      </a:endParaRPr>
                    </a:p>
                  </a:txBody>
                  <a:tcPr/>
                </a:tc>
                <a:extLst>
                  <a:ext uri="{0D108BD9-81ED-4DB2-BD59-A6C34878D82A}">
                    <a16:rowId xmlns:a16="http://schemas.microsoft.com/office/drawing/2014/main" val="229831522"/>
                  </a:ext>
                </a:extLst>
              </a:tr>
              <a:tr h="2826755">
                <a:tc>
                  <a:txBody>
                    <a:bodyPr/>
                    <a:lstStyle/>
                    <a:p>
                      <a:pPr algn="just"/>
                      <a:r>
                        <a:rPr lang="ru-RU" sz="1700" b="0" i="0" u="none" strike="noStrike" kern="1200" baseline="0" dirty="0" smtClean="0">
                          <a:solidFill>
                            <a:schemeClr val="dk1"/>
                          </a:solidFill>
                          <a:latin typeface="+mn-lt"/>
                          <a:ea typeface="+mn-ea"/>
                          <a:cs typeface="+mn-cs"/>
                        </a:rPr>
                        <a:t>14. Аттестационная комиссия организации рассматривает представление работодателя, а также дополнительные сведения </a:t>
                      </a:r>
                      <a:r>
                        <a:rPr lang="ru-RU" sz="1700" b="0" i="0" u="none" strike="noStrike" kern="1200" baseline="0" dirty="0" smtClean="0">
                          <a:solidFill>
                            <a:srgbClr val="FF0000"/>
                          </a:solidFill>
                          <a:latin typeface="+mn-lt"/>
                          <a:ea typeface="+mn-ea"/>
                          <a:cs typeface="+mn-cs"/>
                        </a:rPr>
                        <a:t>(в случае их представления педагогическим работником). </a:t>
                      </a:r>
                      <a:r>
                        <a:rPr lang="ru-RU" sz="1700" b="0" i="0" u="none" strike="noStrike" kern="1200" baseline="0" dirty="0" smtClean="0">
                          <a:solidFill>
                            <a:schemeClr val="dk1"/>
                          </a:solidFill>
                          <a:latin typeface="+mn-lt"/>
                          <a:ea typeface="+mn-ea"/>
                          <a:cs typeface="+mn-cs"/>
                        </a:rPr>
                        <a:t>	</a:t>
                      </a:r>
                    </a:p>
                    <a:p>
                      <a:pPr algn="just"/>
                      <a:endParaRPr lang="ru-RU" sz="1700" b="0" i="0" u="none" strike="noStrike" kern="1200" baseline="0" dirty="0" smtClean="0">
                        <a:solidFill>
                          <a:schemeClr val="dk1"/>
                        </a:solidFill>
                        <a:latin typeface="+mn-lt"/>
                        <a:ea typeface="+mn-ea"/>
                        <a:cs typeface="+mn-cs"/>
                      </a:endParaRPr>
                    </a:p>
                    <a:p>
                      <a:pPr algn="just"/>
                      <a:endParaRPr lang="ru-RU" sz="1700" b="0" i="0" u="none" strike="noStrike" kern="1200" baseline="0" dirty="0" smtClean="0">
                        <a:solidFill>
                          <a:schemeClr val="dk1"/>
                        </a:solidFill>
                        <a:latin typeface="+mn-lt"/>
                        <a:ea typeface="+mn-ea"/>
                        <a:cs typeface="+mn-cs"/>
                      </a:endParaRPr>
                    </a:p>
                    <a:p>
                      <a:pPr algn="just"/>
                      <a:r>
                        <a:rPr lang="ru-RU" sz="1700" b="0" i="0" u="none" strike="noStrike" kern="1200" baseline="0" dirty="0" smtClean="0">
                          <a:solidFill>
                            <a:schemeClr val="dk1"/>
                          </a:solidFill>
                          <a:latin typeface="+mn-lt"/>
                          <a:ea typeface="+mn-ea"/>
                          <a:cs typeface="+mn-cs"/>
                        </a:rPr>
                        <a:t>19. Результаты аттестации педагогических работников заносятся в протокол, подписываемый председателем, заместителем председателя, секретарем и членами аттестационной комиссии организации, присутствовавшими на заседании, который хранится с представлениями, дополнительными сведениями, представленными </a:t>
                      </a:r>
                      <a:r>
                        <a:rPr lang="ru-RU" sz="1700" b="0" i="0" u="none" strike="noStrike" kern="1200" baseline="0" dirty="0" smtClean="0">
                          <a:solidFill>
                            <a:srgbClr val="FF0000"/>
                          </a:solidFill>
                          <a:latin typeface="+mn-lt"/>
                          <a:ea typeface="+mn-ea"/>
                          <a:cs typeface="+mn-cs"/>
                        </a:rPr>
                        <a:t>самими</a:t>
                      </a:r>
                      <a:r>
                        <a:rPr lang="ru-RU" sz="1700" b="0" i="0" u="none" strike="noStrike" kern="1200" baseline="0" dirty="0" smtClean="0">
                          <a:solidFill>
                            <a:schemeClr val="dk1"/>
                          </a:solidFill>
                          <a:latin typeface="+mn-lt"/>
                          <a:ea typeface="+mn-ea"/>
                          <a:cs typeface="+mn-cs"/>
                        </a:rPr>
                        <a:t> педагогическими работниками, характеризующими их профессиональную деятельность (</a:t>
                      </a:r>
                      <a:r>
                        <a:rPr lang="ru-RU" sz="1700" b="0" i="0" u="none" strike="noStrike" kern="1200" baseline="0" dirty="0" smtClean="0">
                          <a:solidFill>
                            <a:srgbClr val="FF0000"/>
                          </a:solidFill>
                          <a:latin typeface="+mn-lt"/>
                          <a:ea typeface="+mn-ea"/>
                          <a:cs typeface="+mn-cs"/>
                        </a:rPr>
                        <a:t>в случае их наличия</a:t>
                      </a:r>
                      <a:r>
                        <a:rPr lang="ru-RU" sz="1700" b="0" i="0" u="none" strike="noStrike" kern="1200" baseline="0" dirty="0" smtClean="0">
                          <a:solidFill>
                            <a:schemeClr val="dk1"/>
                          </a:solidFill>
                          <a:latin typeface="+mn-lt"/>
                          <a:ea typeface="+mn-ea"/>
                          <a:cs typeface="+mn-cs"/>
                        </a:rPr>
                        <a:t>), </a:t>
                      </a:r>
                      <a:r>
                        <a:rPr lang="ru-RU" sz="1700" b="0" i="0" u="none" strike="noStrike" kern="1200" baseline="0" dirty="0" smtClean="0">
                          <a:solidFill>
                            <a:srgbClr val="FF0000"/>
                          </a:solidFill>
                          <a:latin typeface="+mn-lt"/>
                          <a:ea typeface="+mn-ea"/>
                          <a:cs typeface="+mn-cs"/>
                        </a:rPr>
                        <a:t>у работодателя. </a:t>
                      </a:r>
                      <a:r>
                        <a:rPr lang="ru-RU" sz="1800" b="0" i="0" u="none" strike="noStrike" kern="1200" baseline="0" dirty="0" smtClean="0">
                          <a:solidFill>
                            <a:srgbClr val="FF0000"/>
                          </a:solidFill>
                          <a:latin typeface="+mn-lt"/>
                          <a:ea typeface="+mn-ea"/>
                          <a:cs typeface="+mn-cs"/>
                        </a:rPr>
                        <a:t>	</a:t>
                      </a:r>
                    </a:p>
                    <a:p>
                      <a:pPr algn="just"/>
                      <a:endParaRPr lang="ru-RU" sz="1800" b="0" i="0" u="none" strike="noStrike" kern="1200" baseline="0" dirty="0" smtClean="0">
                        <a:solidFill>
                          <a:schemeClr val="dk1"/>
                        </a:solidFill>
                        <a:latin typeface="+mn-lt"/>
                        <a:ea typeface="+mn-ea"/>
                        <a:cs typeface="+mn-cs"/>
                      </a:endParaRPr>
                    </a:p>
                  </a:txBody>
                  <a:tcPr>
                    <a:solidFill>
                      <a:schemeClr val="accent1">
                        <a:lumMod val="40000"/>
                        <a:lumOff val="60000"/>
                      </a:schemeClr>
                    </a:solidFill>
                  </a:tcPr>
                </a:tc>
                <a:tc>
                  <a:txBody>
                    <a:bodyPr/>
                    <a:lstStyle/>
                    <a:p>
                      <a:pPr algn="just"/>
                      <a:r>
                        <a:rPr lang="ru-RU" sz="1700" b="0" i="0" u="none" strike="noStrike" kern="1200" baseline="0" dirty="0" smtClean="0">
                          <a:solidFill>
                            <a:schemeClr val="dk1"/>
                          </a:solidFill>
                          <a:latin typeface="+mn-lt"/>
                          <a:ea typeface="+mn-ea"/>
                          <a:cs typeface="+mn-cs"/>
                        </a:rPr>
                        <a:t>14. Аттестационная комиссия организации рассматривает представление работодателя, а также дополнительные сведения </a:t>
                      </a:r>
                      <a:r>
                        <a:rPr lang="ru-RU" sz="1700" b="0" i="0" u="none" strike="noStrike" kern="1200" baseline="0" dirty="0" smtClean="0">
                          <a:solidFill>
                            <a:srgbClr val="00B0F0"/>
                          </a:solidFill>
                          <a:latin typeface="+mn-lt"/>
                          <a:ea typeface="+mn-ea"/>
                          <a:cs typeface="+mn-cs"/>
                        </a:rPr>
                        <a:t>педагогического работника, характеризующие его профессиональную деятельность (при их наличии). </a:t>
                      </a:r>
                      <a:r>
                        <a:rPr lang="ru-RU" sz="1700" b="0" i="0" u="none" strike="noStrike" kern="1200" baseline="0" dirty="0" smtClean="0">
                          <a:solidFill>
                            <a:schemeClr val="dk1"/>
                          </a:solidFill>
                          <a:latin typeface="+mn-lt"/>
                          <a:ea typeface="+mn-ea"/>
                          <a:cs typeface="+mn-cs"/>
                        </a:rPr>
                        <a:t>	</a:t>
                      </a:r>
                    </a:p>
                    <a:p>
                      <a:pPr algn="just"/>
                      <a:r>
                        <a:rPr lang="ru-RU" sz="1700" b="0" i="0" u="none" strike="noStrike" kern="1200" baseline="0" dirty="0" smtClean="0">
                          <a:solidFill>
                            <a:schemeClr val="dk1"/>
                          </a:solidFill>
                          <a:latin typeface="+mn-lt"/>
                          <a:ea typeface="+mn-ea"/>
                          <a:cs typeface="+mn-cs"/>
                        </a:rPr>
                        <a:t>19. Результаты аттестации педагогических работников заносятся в протокол, подписываемый председателем, заместителем председателя, секретарем и членами аттестационной комиссии организации, присутствовавшими на заседании, который хранится </a:t>
                      </a:r>
                      <a:r>
                        <a:rPr lang="ru-RU" sz="1700" b="0" i="0" u="none" strike="noStrike" kern="1200" baseline="0" dirty="0" smtClean="0">
                          <a:solidFill>
                            <a:srgbClr val="00B0F0"/>
                          </a:solidFill>
                          <a:latin typeface="+mn-lt"/>
                          <a:ea typeface="+mn-ea"/>
                          <a:cs typeface="+mn-cs"/>
                        </a:rPr>
                        <a:t>у работодателя вместе </a:t>
                      </a:r>
                      <a:r>
                        <a:rPr lang="ru-RU" sz="1700" b="0" i="0" u="none" strike="noStrike" kern="1200" baseline="0" dirty="0" smtClean="0">
                          <a:solidFill>
                            <a:schemeClr val="dk1"/>
                          </a:solidFill>
                          <a:latin typeface="+mn-lt"/>
                          <a:ea typeface="+mn-ea"/>
                          <a:cs typeface="+mn-cs"/>
                        </a:rPr>
                        <a:t>с представлениями </a:t>
                      </a:r>
                      <a:r>
                        <a:rPr lang="ru-RU" sz="1700" b="0" i="0" u="none" strike="noStrike" kern="1200" baseline="0" dirty="0" smtClean="0">
                          <a:solidFill>
                            <a:srgbClr val="00B0F0"/>
                          </a:solidFill>
                          <a:latin typeface="+mn-lt"/>
                          <a:ea typeface="+mn-ea"/>
                          <a:cs typeface="+mn-cs"/>
                        </a:rPr>
                        <a:t>работодателя, внесенными в аттестационную комиссию организации</a:t>
                      </a:r>
                      <a:r>
                        <a:rPr lang="ru-RU" sz="1700" b="0" i="0" u="none" strike="noStrike" kern="1200" baseline="0" dirty="0" smtClean="0">
                          <a:solidFill>
                            <a:schemeClr val="dk1"/>
                          </a:solidFill>
                          <a:latin typeface="+mn-lt"/>
                          <a:ea typeface="+mn-ea"/>
                          <a:cs typeface="+mn-cs"/>
                        </a:rPr>
                        <a:t>, дополнительными сведениями, представленными педагогическими работниками, характеризующими их профессиональную деятельность (</a:t>
                      </a:r>
                      <a:r>
                        <a:rPr lang="ru-RU" sz="1700" b="0" i="0" u="none" strike="noStrike" kern="1200" baseline="0" dirty="0" smtClean="0">
                          <a:solidFill>
                            <a:srgbClr val="00B0F0"/>
                          </a:solidFill>
                          <a:latin typeface="+mn-lt"/>
                          <a:ea typeface="+mn-ea"/>
                          <a:cs typeface="+mn-cs"/>
                        </a:rPr>
                        <a:t>при их наличии</a:t>
                      </a:r>
                      <a:r>
                        <a:rPr lang="ru-RU" sz="1700" b="0" i="0" u="none" strike="noStrike" kern="1200" baseline="0" dirty="0" smtClean="0">
                          <a:solidFill>
                            <a:schemeClr val="dk1"/>
                          </a:solidFill>
                          <a:latin typeface="+mn-lt"/>
                          <a:ea typeface="+mn-ea"/>
                          <a:cs typeface="+mn-cs"/>
                        </a:rPr>
                        <a:t>). </a:t>
                      </a:r>
                      <a:r>
                        <a:rPr lang="ru-RU" sz="1800" b="0" i="0" u="none" strike="noStrike" kern="1200" baseline="0" dirty="0" smtClean="0">
                          <a:solidFill>
                            <a:schemeClr val="dk1"/>
                          </a:solidFill>
                          <a:latin typeface="+mn-lt"/>
                          <a:ea typeface="+mn-ea"/>
                          <a:cs typeface="+mn-cs"/>
                        </a:rPr>
                        <a:t>	</a:t>
                      </a:r>
                    </a:p>
                    <a:p>
                      <a:pPr algn="just"/>
                      <a:endParaRPr lang="ru-RU" sz="1800" dirty="0">
                        <a:solidFill>
                          <a:srgbClr val="00B0F0"/>
                        </a:solidFill>
                      </a:endParaRPr>
                    </a:p>
                  </a:txBody>
                  <a:tcPr>
                    <a:solidFill>
                      <a:schemeClr val="accent1">
                        <a:lumMod val="40000"/>
                        <a:lumOff val="60000"/>
                      </a:schemeClr>
                    </a:solidFill>
                  </a:tcPr>
                </a:tc>
                <a:extLst>
                  <a:ext uri="{0D108BD9-81ED-4DB2-BD59-A6C34878D82A}">
                    <a16:rowId xmlns:a16="http://schemas.microsoft.com/office/drawing/2014/main" val="476609340"/>
                  </a:ext>
                </a:extLst>
              </a:tr>
            </a:tbl>
          </a:graphicData>
        </a:graphic>
      </p:graphicFrame>
    </p:spTree>
    <p:extLst>
      <p:ext uri="{BB962C8B-B14F-4D97-AF65-F5344CB8AC3E}">
        <p14:creationId xmlns:p14="http://schemas.microsoft.com/office/powerpoint/2010/main" val="28512849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316224330"/>
              </p:ext>
            </p:extLst>
          </p:nvPr>
        </p:nvGraphicFramePr>
        <p:xfrm>
          <a:off x="464458" y="402980"/>
          <a:ext cx="11321142" cy="5998804"/>
        </p:xfrm>
        <a:graphic>
          <a:graphicData uri="http://schemas.openxmlformats.org/drawingml/2006/table">
            <a:tbl>
              <a:tblPr firstRow="1" bandRow="1">
                <a:tableStyleId>{5C22544A-7EE6-4342-B048-85BDC9FD1C3A}</a:tableStyleId>
              </a:tblPr>
              <a:tblGrid>
                <a:gridCol w="5660571">
                  <a:extLst>
                    <a:ext uri="{9D8B030D-6E8A-4147-A177-3AD203B41FA5}">
                      <a16:colId xmlns:a16="http://schemas.microsoft.com/office/drawing/2014/main" val="489745937"/>
                    </a:ext>
                  </a:extLst>
                </a:gridCol>
                <a:gridCol w="5660571">
                  <a:extLst>
                    <a:ext uri="{9D8B030D-6E8A-4147-A177-3AD203B41FA5}">
                      <a16:colId xmlns:a16="http://schemas.microsoft.com/office/drawing/2014/main" val="891547101"/>
                    </a:ext>
                  </a:extLst>
                </a:gridCol>
              </a:tblGrid>
              <a:tr h="343497">
                <a:tc gridSpan="2">
                  <a:txBody>
                    <a:bodyPr/>
                    <a:lstStyle/>
                    <a:p>
                      <a:pPr algn="ctr"/>
                      <a:r>
                        <a:rPr lang="ru-RU" sz="1800" b="1" i="0" u="none" strike="noStrike" kern="1200" baseline="0" dirty="0" smtClean="0">
                          <a:solidFill>
                            <a:schemeClr val="lt1"/>
                          </a:solidFill>
                          <a:latin typeface="+mn-lt"/>
                          <a:ea typeface="+mn-ea"/>
                          <a:cs typeface="+mn-cs"/>
                        </a:rPr>
                        <a:t>Оформление результатов аттестации педагогических работников </a:t>
                      </a:r>
                      <a:r>
                        <a:rPr lang="ru-RU" sz="1800" b="0" i="0" u="none" strike="noStrike" kern="1200" baseline="0" dirty="0" smtClean="0">
                          <a:solidFill>
                            <a:schemeClr val="lt1"/>
                          </a:solidFill>
                          <a:latin typeface="+mn-lt"/>
                          <a:ea typeface="+mn-ea"/>
                          <a:cs typeface="+mn-cs"/>
                        </a:rPr>
                        <a:t>	</a:t>
                      </a:r>
                    </a:p>
                  </a:txBody>
                  <a:tcPr/>
                </a:tc>
                <a:tc hMerge="1">
                  <a:txBody>
                    <a:bodyPr/>
                    <a:lstStyle/>
                    <a:p>
                      <a:endParaRPr lang="ru-RU" dirty="0"/>
                    </a:p>
                  </a:txBody>
                  <a:tcPr/>
                </a:tc>
                <a:extLst>
                  <a:ext uri="{0D108BD9-81ED-4DB2-BD59-A6C34878D82A}">
                    <a16:rowId xmlns:a16="http://schemas.microsoft.com/office/drawing/2014/main" val="371826827"/>
                  </a:ext>
                </a:extLst>
              </a:tr>
              <a:tr h="343497">
                <a:tc>
                  <a:txBody>
                    <a:bodyPr/>
                    <a:lstStyle/>
                    <a:p>
                      <a:pPr algn="ctr"/>
                      <a:r>
                        <a:rPr lang="ru-RU" dirty="0" smtClean="0">
                          <a:solidFill>
                            <a:srgbClr val="FF0000"/>
                          </a:solidFill>
                        </a:rPr>
                        <a:t>Приказ-</a:t>
                      </a:r>
                      <a:r>
                        <a:rPr lang="ru-RU" baseline="0" dirty="0" smtClean="0">
                          <a:solidFill>
                            <a:srgbClr val="FF0000"/>
                          </a:solidFill>
                        </a:rPr>
                        <a:t>276 (до 01.09.2023)</a:t>
                      </a:r>
                      <a:endParaRPr lang="ru-RU" dirty="0">
                        <a:solidFill>
                          <a:srgbClr val="FF0000"/>
                        </a:solidFill>
                      </a:endParaRPr>
                    </a:p>
                  </a:txBody>
                  <a:tcPr/>
                </a:tc>
                <a:tc>
                  <a:txBody>
                    <a:bodyPr/>
                    <a:lstStyle/>
                    <a:p>
                      <a:pPr algn="ctr"/>
                      <a:r>
                        <a:rPr lang="ru-RU" dirty="0" smtClean="0">
                          <a:solidFill>
                            <a:schemeClr val="accent2">
                              <a:lumMod val="50000"/>
                            </a:schemeClr>
                          </a:solidFill>
                        </a:rPr>
                        <a:t>Приказ-196 (после 01.09.2023)</a:t>
                      </a:r>
                      <a:endParaRPr lang="ru-RU" dirty="0">
                        <a:solidFill>
                          <a:schemeClr val="accent2">
                            <a:lumMod val="50000"/>
                          </a:schemeClr>
                        </a:solidFill>
                      </a:endParaRPr>
                    </a:p>
                  </a:txBody>
                  <a:tcPr/>
                </a:tc>
                <a:extLst>
                  <a:ext uri="{0D108BD9-81ED-4DB2-BD59-A6C34878D82A}">
                    <a16:rowId xmlns:a16="http://schemas.microsoft.com/office/drawing/2014/main" val="229831522"/>
                  </a:ext>
                </a:extLst>
              </a:tr>
              <a:tr h="5267284">
                <a:tc>
                  <a:txBody>
                    <a:bodyPr/>
                    <a:lstStyle/>
                    <a:p>
                      <a:pPr algn="just"/>
                      <a:r>
                        <a:rPr lang="ru-RU" sz="1700" b="0" i="0" u="none" strike="noStrike" kern="1200" baseline="0" dirty="0" smtClean="0">
                          <a:solidFill>
                            <a:schemeClr val="dk1"/>
                          </a:solidFill>
                          <a:latin typeface="+mn-lt"/>
                          <a:ea typeface="+mn-ea"/>
                          <a:cs typeface="+mn-cs"/>
                        </a:rPr>
                        <a:t>20. На педагогического работника, прошедшего аттестацию, не позднее двух рабочих дней со дня ее проведения секретарем аттестационной комиссии организации составляется выписка из протокола, содержащая сведения о фамилии, имени, отчестве (при наличии) аттестуемого, наименовании его должности, дате заседания аттестационной комиссии организации, результатах голосования, о принятом аттестационной комиссией организации решении. </a:t>
                      </a:r>
                    </a:p>
                    <a:p>
                      <a:pPr algn="just"/>
                      <a:r>
                        <a:rPr lang="ru-RU" sz="1700" b="0" i="0" u="none" strike="noStrike" kern="1200" baseline="0" dirty="0" smtClean="0">
                          <a:solidFill>
                            <a:schemeClr val="dk1"/>
                          </a:solidFill>
                          <a:latin typeface="+mn-lt"/>
                          <a:ea typeface="+mn-ea"/>
                          <a:cs typeface="+mn-cs"/>
                        </a:rPr>
                        <a:t>Работодатель знакомит педагогического работника с выпиской из протокола под роспись в течение </a:t>
                      </a:r>
                      <a:r>
                        <a:rPr lang="ru-RU" sz="1700" b="0" i="0" u="none" strike="noStrike" kern="1200" baseline="0" dirty="0" smtClean="0">
                          <a:solidFill>
                            <a:srgbClr val="FF0000"/>
                          </a:solidFill>
                          <a:latin typeface="+mn-lt"/>
                          <a:ea typeface="+mn-ea"/>
                          <a:cs typeface="+mn-cs"/>
                        </a:rPr>
                        <a:t>трех</a:t>
                      </a:r>
                      <a:r>
                        <a:rPr lang="ru-RU" sz="1700" b="0" i="0" u="none" strike="noStrike" kern="1200" baseline="0" dirty="0" smtClean="0">
                          <a:solidFill>
                            <a:schemeClr val="dk1"/>
                          </a:solidFill>
                          <a:latin typeface="+mn-lt"/>
                          <a:ea typeface="+mn-ea"/>
                          <a:cs typeface="+mn-cs"/>
                        </a:rPr>
                        <a:t> рабочих дней после ее составления. Выписка из протокола хранится в личном деле педагогического работника. 	</a:t>
                      </a:r>
                    </a:p>
                    <a:p>
                      <a:pPr algn="just"/>
                      <a:endParaRPr lang="ru-RU" sz="1700" b="0" i="0" u="none" strike="noStrike" kern="1200" baseline="0" dirty="0" smtClean="0">
                        <a:solidFill>
                          <a:schemeClr val="dk1"/>
                        </a:solidFill>
                        <a:latin typeface="+mn-lt"/>
                        <a:ea typeface="+mn-ea"/>
                        <a:cs typeface="+mn-cs"/>
                      </a:endParaRPr>
                    </a:p>
                  </a:txBody>
                  <a:tcPr>
                    <a:solidFill>
                      <a:schemeClr val="accent1">
                        <a:lumMod val="40000"/>
                        <a:lumOff val="60000"/>
                      </a:schemeClr>
                    </a:solidFill>
                  </a:tcPr>
                </a:tc>
                <a:tc>
                  <a:txBody>
                    <a:bodyPr/>
                    <a:lstStyle/>
                    <a:p>
                      <a:pPr algn="just"/>
                      <a:r>
                        <a:rPr lang="ru-RU" sz="1700" b="0" i="0" u="none" strike="noStrike" kern="1200" baseline="0" dirty="0" smtClean="0">
                          <a:solidFill>
                            <a:schemeClr val="dk1"/>
                          </a:solidFill>
                          <a:latin typeface="+mn-lt"/>
                          <a:ea typeface="+mn-ea"/>
                          <a:cs typeface="+mn-cs"/>
                        </a:rPr>
                        <a:t>	20. На педагогического работника, прошедшего аттестацию, не позднее 2 рабочих дней со дня ее проведения секретарем аттестационной комиссии организации составляется выписка из протокола, содержащая сведения о фамилии, имени, отчестве (при наличии) аттестуемого, наименовании его должности, </a:t>
                      </a:r>
                      <a:r>
                        <a:rPr lang="ru-RU" sz="1700" b="0" i="0" u="none" strike="noStrike" kern="1200" baseline="0" dirty="0" smtClean="0">
                          <a:solidFill>
                            <a:srgbClr val="00B0F0"/>
                          </a:solidFill>
                          <a:latin typeface="+mn-lt"/>
                          <a:ea typeface="+mn-ea"/>
                          <a:cs typeface="+mn-cs"/>
                        </a:rPr>
                        <a:t>по которой проводилась аттестация</a:t>
                      </a:r>
                      <a:r>
                        <a:rPr lang="ru-RU" sz="1700" b="0" i="0" u="none" strike="noStrike" kern="1200" baseline="0" dirty="0" smtClean="0">
                          <a:solidFill>
                            <a:schemeClr val="dk1"/>
                          </a:solidFill>
                          <a:latin typeface="+mn-lt"/>
                          <a:ea typeface="+mn-ea"/>
                          <a:cs typeface="+mn-cs"/>
                        </a:rPr>
                        <a:t>, дате заседания аттестационной комиссии организации, результатах голосования, о принятом аттестационной комиссией организации решении. Работодатель знакомит педагогического работника с выпиской из протокола под подпись в течение </a:t>
                      </a:r>
                      <a:r>
                        <a:rPr lang="ru-RU" sz="1700" b="0" i="0" u="none" strike="noStrike" kern="1200" baseline="0" dirty="0" smtClean="0">
                          <a:solidFill>
                            <a:srgbClr val="00B0F0"/>
                          </a:solidFill>
                          <a:latin typeface="+mn-lt"/>
                          <a:ea typeface="+mn-ea"/>
                          <a:cs typeface="+mn-cs"/>
                        </a:rPr>
                        <a:t>3 </a:t>
                      </a:r>
                      <a:r>
                        <a:rPr lang="ru-RU" sz="1700" b="0" i="0" u="none" strike="noStrike" kern="1200" baseline="0" dirty="0" smtClean="0">
                          <a:solidFill>
                            <a:schemeClr val="dk1"/>
                          </a:solidFill>
                          <a:latin typeface="+mn-lt"/>
                          <a:ea typeface="+mn-ea"/>
                          <a:cs typeface="+mn-cs"/>
                        </a:rPr>
                        <a:t>рабочих дней после ее составления. Выписка из протокола хранится в личном деле педагогического работника. </a:t>
                      </a:r>
                    </a:p>
                    <a:p>
                      <a:pPr algn="just"/>
                      <a:r>
                        <a:rPr lang="ru-RU" sz="1700" b="0" i="0" u="none" strike="noStrike" kern="1200" baseline="0" dirty="0" smtClean="0">
                          <a:solidFill>
                            <a:srgbClr val="00B0F0"/>
                          </a:solidFill>
                          <a:latin typeface="+mn-lt"/>
                          <a:ea typeface="+mn-ea"/>
                          <a:cs typeface="+mn-cs"/>
                        </a:rPr>
                        <a:t>Сведения об аттестации педагогического работника, проводимой с целью подтверждения соответствия занимаемой должности, в трудовую книжку и (или) в сведения о трудовой деятельности не вносятся. 	</a:t>
                      </a:r>
                      <a:endParaRPr lang="ru-RU" sz="1700" dirty="0">
                        <a:solidFill>
                          <a:srgbClr val="00B0F0"/>
                        </a:solidFill>
                      </a:endParaRPr>
                    </a:p>
                  </a:txBody>
                  <a:tcPr>
                    <a:solidFill>
                      <a:schemeClr val="accent1">
                        <a:lumMod val="40000"/>
                        <a:lumOff val="60000"/>
                      </a:schemeClr>
                    </a:solidFill>
                  </a:tcPr>
                </a:tc>
                <a:extLst>
                  <a:ext uri="{0D108BD9-81ED-4DB2-BD59-A6C34878D82A}">
                    <a16:rowId xmlns:a16="http://schemas.microsoft.com/office/drawing/2014/main" val="476609340"/>
                  </a:ext>
                </a:extLst>
              </a:tr>
            </a:tbl>
          </a:graphicData>
        </a:graphic>
      </p:graphicFrame>
    </p:spTree>
    <p:extLst>
      <p:ext uri="{BB962C8B-B14F-4D97-AF65-F5344CB8AC3E}">
        <p14:creationId xmlns:p14="http://schemas.microsoft.com/office/powerpoint/2010/main" val="42689507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065356355"/>
              </p:ext>
            </p:extLst>
          </p:nvPr>
        </p:nvGraphicFramePr>
        <p:xfrm>
          <a:off x="464458" y="228809"/>
          <a:ext cx="11321142" cy="6475804"/>
        </p:xfrm>
        <a:graphic>
          <a:graphicData uri="http://schemas.openxmlformats.org/drawingml/2006/table">
            <a:tbl>
              <a:tblPr firstRow="1" bandRow="1">
                <a:tableStyleId>{5C22544A-7EE6-4342-B048-85BDC9FD1C3A}</a:tableStyleId>
              </a:tblPr>
              <a:tblGrid>
                <a:gridCol w="5660571">
                  <a:extLst>
                    <a:ext uri="{9D8B030D-6E8A-4147-A177-3AD203B41FA5}">
                      <a16:colId xmlns:a16="http://schemas.microsoft.com/office/drawing/2014/main" val="489745937"/>
                    </a:ext>
                  </a:extLst>
                </a:gridCol>
                <a:gridCol w="5660571">
                  <a:extLst>
                    <a:ext uri="{9D8B030D-6E8A-4147-A177-3AD203B41FA5}">
                      <a16:colId xmlns:a16="http://schemas.microsoft.com/office/drawing/2014/main" val="891547101"/>
                    </a:ext>
                  </a:extLst>
                </a:gridCol>
              </a:tblGrid>
              <a:tr h="351014">
                <a:tc gridSpan="2">
                  <a:txBody>
                    <a:bodyPr/>
                    <a:lstStyle/>
                    <a:p>
                      <a:pPr algn="ctr"/>
                      <a:r>
                        <a:rPr lang="ru-RU" sz="1800" b="1" i="0" u="none" strike="noStrike" kern="1200" baseline="0" dirty="0" smtClean="0">
                          <a:solidFill>
                            <a:schemeClr val="lt1"/>
                          </a:solidFill>
                          <a:latin typeface="+mn-lt"/>
                          <a:ea typeface="+mn-ea"/>
                          <a:cs typeface="+mn-cs"/>
                        </a:rPr>
                        <a:t>Категории педагогов, которые не проходят аттестацию в целях подтверждения соответствия занимаемой должности </a:t>
                      </a:r>
                      <a:r>
                        <a:rPr lang="ru-RU" sz="1800" b="0" i="0" u="none" strike="noStrike" kern="1200" baseline="0" dirty="0" smtClean="0">
                          <a:solidFill>
                            <a:schemeClr val="lt1"/>
                          </a:solidFill>
                          <a:latin typeface="+mn-lt"/>
                          <a:ea typeface="+mn-ea"/>
                          <a:cs typeface="+mn-cs"/>
                        </a:rPr>
                        <a:t>		</a:t>
                      </a:r>
                    </a:p>
                  </a:txBody>
                  <a:tcPr/>
                </a:tc>
                <a:tc hMerge="1">
                  <a:txBody>
                    <a:bodyPr/>
                    <a:lstStyle/>
                    <a:p>
                      <a:endParaRPr lang="ru-RU" dirty="0"/>
                    </a:p>
                  </a:txBody>
                  <a:tcPr/>
                </a:tc>
                <a:extLst>
                  <a:ext uri="{0D108BD9-81ED-4DB2-BD59-A6C34878D82A}">
                    <a16:rowId xmlns:a16="http://schemas.microsoft.com/office/drawing/2014/main" val="371826827"/>
                  </a:ext>
                </a:extLst>
              </a:tr>
              <a:tr h="351014">
                <a:tc>
                  <a:txBody>
                    <a:bodyPr/>
                    <a:lstStyle/>
                    <a:p>
                      <a:pPr algn="ctr"/>
                      <a:r>
                        <a:rPr lang="ru-RU" dirty="0" smtClean="0">
                          <a:solidFill>
                            <a:srgbClr val="FF0000"/>
                          </a:solidFill>
                        </a:rPr>
                        <a:t>Приказ-</a:t>
                      </a:r>
                      <a:r>
                        <a:rPr lang="ru-RU" baseline="0" dirty="0" smtClean="0">
                          <a:solidFill>
                            <a:srgbClr val="FF0000"/>
                          </a:solidFill>
                        </a:rPr>
                        <a:t>276 (до 01.09.2023)</a:t>
                      </a:r>
                      <a:endParaRPr lang="ru-RU" dirty="0">
                        <a:solidFill>
                          <a:srgbClr val="FF0000"/>
                        </a:solidFill>
                      </a:endParaRPr>
                    </a:p>
                  </a:txBody>
                  <a:tcPr/>
                </a:tc>
                <a:tc>
                  <a:txBody>
                    <a:bodyPr/>
                    <a:lstStyle/>
                    <a:p>
                      <a:pPr algn="ctr"/>
                      <a:r>
                        <a:rPr lang="ru-RU" dirty="0" smtClean="0">
                          <a:solidFill>
                            <a:schemeClr val="accent2">
                              <a:lumMod val="50000"/>
                            </a:schemeClr>
                          </a:solidFill>
                        </a:rPr>
                        <a:t>Приказ-196 (после 01.09.2023)</a:t>
                      </a:r>
                      <a:endParaRPr lang="ru-RU" dirty="0">
                        <a:solidFill>
                          <a:schemeClr val="accent2">
                            <a:lumMod val="50000"/>
                          </a:schemeClr>
                        </a:solidFill>
                      </a:endParaRPr>
                    </a:p>
                  </a:txBody>
                  <a:tcPr/>
                </a:tc>
                <a:extLst>
                  <a:ext uri="{0D108BD9-81ED-4DB2-BD59-A6C34878D82A}">
                    <a16:rowId xmlns:a16="http://schemas.microsoft.com/office/drawing/2014/main" val="229831522"/>
                  </a:ext>
                </a:extLst>
              </a:tr>
              <a:tr h="5469964">
                <a:tc>
                  <a:txBody>
                    <a:bodyPr/>
                    <a:lstStyle/>
                    <a:p>
                      <a:pPr algn="just"/>
                      <a:r>
                        <a:rPr lang="ru-RU" sz="1600" b="0" i="0" u="none" strike="noStrike" kern="1200" baseline="0" dirty="0" smtClean="0">
                          <a:solidFill>
                            <a:schemeClr val="dk1"/>
                          </a:solidFill>
                          <a:latin typeface="+mn-lt"/>
                          <a:ea typeface="+mn-ea"/>
                          <a:cs typeface="+mn-cs"/>
                        </a:rPr>
                        <a:t>22. Аттестацию в целях подтверждения соответствия занимаемой должности не проходят следующие педагогические работники: </a:t>
                      </a:r>
                    </a:p>
                    <a:p>
                      <a:pPr algn="just"/>
                      <a:r>
                        <a:rPr lang="ru-RU" sz="1600" b="0" i="0" u="none" strike="noStrike" kern="1200" baseline="0" dirty="0" smtClean="0">
                          <a:solidFill>
                            <a:schemeClr val="dk1"/>
                          </a:solidFill>
                          <a:latin typeface="+mn-lt"/>
                          <a:ea typeface="+mn-ea"/>
                          <a:cs typeface="+mn-cs"/>
                        </a:rPr>
                        <a:t>а) педагогические работники, имеющие квалификационные категории; </a:t>
                      </a:r>
                    </a:p>
                    <a:p>
                      <a:pPr algn="just"/>
                      <a:r>
                        <a:rPr lang="ru-RU" sz="1600" b="0" i="0" u="none" strike="noStrike" kern="1200" baseline="0" dirty="0" smtClean="0">
                          <a:solidFill>
                            <a:schemeClr val="dk1"/>
                          </a:solidFill>
                          <a:latin typeface="+mn-lt"/>
                          <a:ea typeface="+mn-ea"/>
                          <a:cs typeface="+mn-cs"/>
                        </a:rPr>
                        <a:t>б) проработавшие в занимаемой должности менее двух лет в организации, в которой проводится аттестация; </a:t>
                      </a:r>
                    </a:p>
                    <a:p>
                      <a:pPr algn="just"/>
                      <a:r>
                        <a:rPr lang="ru-RU" sz="1600" b="0" i="0" u="none" strike="noStrike" kern="1200" baseline="0" dirty="0" smtClean="0">
                          <a:solidFill>
                            <a:schemeClr val="dk1"/>
                          </a:solidFill>
                          <a:latin typeface="+mn-lt"/>
                          <a:ea typeface="+mn-ea"/>
                          <a:cs typeface="+mn-cs"/>
                        </a:rPr>
                        <a:t>в) беременные женщины; </a:t>
                      </a:r>
                    </a:p>
                    <a:p>
                      <a:pPr algn="just"/>
                      <a:r>
                        <a:rPr lang="ru-RU" sz="1600" b="0" i="0" u="none" strike="noStrike" kern="1200" baseline="0" dirty="0" smtClean="0">
                          <a:solidFill>
                            <a:schemeClr val="dk1"/>
                          </a:solidFill>
                          <a:latin typeface="+mn-lt"/>
                          <a:ea typeface="+mn-ea"/>
                          <a:cs typeface="+mn-cs"/>
                        </a:rPr>
                        <a:t>г) женщины, находящиеся в отпуске по беременности и родам; </a:t>
                      </a:r>
                    </a:p>
                    <a:p>
                      <a:pPr algn="just"/>
                      <a:r>
                        <a:rPr lang="ru-RU" sz="1600" b="0" i="0" u="none" strike="noStrike" kern="1200" baseline="0" dirty="0" smtClean="0">
                          <a:solidFill>
                            <a:schemeClr val="dk1"/>
                          </a:solidFill>
                          <a:latin typeface="+mn-lt"/>
                          <a:ea typeface="+mn-ea"/>
                          <a:cs typeface="+mn-cs"/>
                        </a:rPr>
                        <a:t>д) лица, находящиеся в отпуске по уходу за ребенком до достижения им возраста трех лет; </a:t>
                      </a:r>
                    </a:p>
                    <a:p>
                      <a:pPr algn="just"/>
                      <a:r>
                        <a:rPr lang="ru-RU" sz="1600" b="0" i="0" u="none" strike="noStrike" kern="1200" baseline="0" dirty="0" smtClean="0">
                          <a:solidFill>
                            <a:schemeClr val="dk1"/>
                          </a:solidFill>
                          <a:latin typeface="+mn-lt"/>
                          <a:ea typeface="+mn-ea"/>
                          <a:cs typeface="+mn-cs"/>
                        </a:rPr>
                        <a:t>е) отсутствовавшие на рабочем месте более четырех месяцев </a:t>
                      </a:r>
                      <a:r>
                        <a:rPr lang="ru-RU" sz="1600" b="0" i="0" u="none" strike="noStrike" kern="1200" baseline="0" dirty="0" smtClean="0">
                          <a:solidFill>
                            <a:srgbClr val="FF0000"/>
                          </a:solidFill>
                          <a:latin typeface="+mn-lt"/>
                          <a:ea typeface="+mn-ea"/>
                          <a:cs typeface="+mn-cs"/>
                        </a:rPr>
                        <a:t>подряд</a:t>
                      </a:r>
                      <a:r>
                        <a:rPr lang="ru-RU" sz="1600" b="0" i="0" u="none" strike="noStrike" kern="1200" baseline="0" dirty="0" smtClean="0">
                          <a:solidFill>
                            <a:schemeClr val="dk1"/>
                          </a:solidFill>
                          <a:latin typeface="+mn-lt"/>
                          <a:ea typeface="+mn-ea"/>
                          <a:cs typeface="+mn-cs"/>
                        </a:rPr>
                        <a:t> в связи с заболеванием. </a:t>
                      </a:r>
                    </a:p>
                    <a:p>
                      <a:pPr algn="just"/>
                      <a:r>
                        <a:rPr lang="ru-RU" sz="1600" b="0" i="0" u="none" strike="noStrike" kern="1200" baseline="0" dirty="0" smtClean="0">
                          <a:solidFill>
                            <a:schemeClr val="dk1"/>
                          </a:solidFill>
                          <a:latin typeface="+mn-lt"/>
                          <a:ea typeface="+mn-ea"/>
                          <a:cs typeface="+mn-cs"/>
                        </a:rPr>
                        <a:t>Аттестация педагогических работников, предусмотренных подпунктами "г" и "д" настоящего пункта, возможна не ранее чем через два года после их выхода из указанных отпусков. </a:t>
                      </a:r>
                    </a:p>
                    <a:p>
                      <a:pPr algn="just"/>
                      <a:r>
                        <a:rPr lang="ru-RU" sz="1600" b="0" i="0" u="none" strike="noStrike" kern="1200" baseline="0" dirty="0" smtClean="0">
                          <a:solidFill>
                            <a:schemeClr val="dk1"/>
                          </a:solidFill>
                          <a:latin typeface="+mn-lt"/>
                          <a:ea typeface="+mn-ea"/>
                          <a:cs typeface="+mn-cs"/>
                        </a:rPr>
                        <a:t>Аттестация педагогических работников, предусмотренных подпунктом "е" настоящего пункта, возможна не ранее чем через год после их выхода на работу. 	</a:t>
                      </a:r>
                    </a:p>
                  </a:txBody>
                  <a:tcPr>
                    <a:solidFill>
                      <a:schemeClr val="accent1">
                        <a:lumMod val="40000"/>
                        <a:lumOff val="60000"/>
                      </a:schemeClr>
                    </a:solidFill>
                  </a:tcPr>
                </a:tc>
                <a:tc>
                  <a:txBody>
                    <a:bodyPr/>
                    <a:lstStyle/>
                    <a:p>
                      <a:pPr algn="just"/>
                      <a:r>
                        <a:rPr lang="ru-RU" sz="1600" b="0" i="0" u="none" strike="noStrike" kern="1200" baseline="0" dirty="0" smtClean="0">
                          <a:solidFill>
                            <a:schemeClr val="dk1"/>
                          </a:solidFill>
                          <a:latin typeface="+mn-lt"/>
                          <a:ea typeface="+mn-ea"/>
                          <a:cs typeface="+mn-cs"/>
                        </a:rPr>
                        <a:t>	22. Аттестацию в целях подтверждения соответствия занимаемой должности не проходят следующие педагогические работники: </a:t>
                      </a:r>
                    </a:p>
                    <a:p>
                      <a:pPr algn="just"/>
                      <a:r>
                        <a:rPr lang="ru-RU" sz="1600" b="0" i="0" u="none" strike="noStrike" kern="1200" baseline="0" dirty="0" smtClean="0">
                          <a:solidFill>
                            <a:schemeClr val="dk1"/>
                          </a:solidFill>
                          <a:latin typeface="+mn-lt"/>
                          <a:ea typeface="+mn-ea"/>
                          <a:cs typeface="+mn-cs"/>
                        </a:rPr>
                        <a:t>а) педагогические работники, имеющие квалификационные категории; </a:t>
                      </a:r>
                    </a:p>
                    <a:p>
                      <a:pPr algn="just"/>
                      <a:r>
                        <a:rPr lang="ru-RU" sz="1600" b="0" i="0" u="none" strike="noStrike" kern="1200" baseline="0" dirty="0" smtClean="0">
                          <a:solidFill>
                            <a:schemeClr val="dk1"/>
                          </a:solidFill>
                          <a:latin typeface="+mn-lt"/>
                          <a:ea typeface="+mn-ea"/>
                          <a:cs typeface="+mn-cs"/>
                        </a:rPr>
                        <a:t>б) проработавшие в занимаемой должности менее двух лет в организации, в которой проводится аттестация; </a:t>
                      </a:r>
                    </a:p>
                    <a:p>
                      <a:pPr algn="just"/>
                      <a:r>
                        <a:rPr lang="ru-RU" sz="1600" b="0" i="0" u="none" strike="noStrike" kern="1200" baseline="0" dirty="0" smtClean="0">
                          <a:solidFill>
                            <a:schemeClr val="dk1"/>
                          </a:solidFill>
                          <a:latin typeface="+mn-lt"/>
                          <a:ea typeface="+mn-ea"/>
                          <a:cs typeface="+mn-cs"/>
                        </a:rPr>
                        <a:t>в) беременные женщины; </a:t>
                      </a:r>
                    </a:p>
                    <a:p>
                      <a:pPr algn="just"/>
                      <a:r>
                        <a:rPr lang="ru-RU" sz="1600" b="0" i="0" u="none" strike="noStrike" kern="1200" baseline="0" dirty="0" smtClean="0">
                          <a:solidFill>
                            <a:schemeClr val="dk1"/>
                          </a:solidFill>
                          <a:latin typeface="+mn-lt"/>
                          <a:ea typeface="+mn-ea"/>
                          <a:cs typeface="+mn-cs"/>
                        </a:rPr>
                        <a:t>г) женщины, находящиеся в отпуске по беременности и родам; </a:t>
                      </a:r>
                    </a:p>
                    <a:p>
                      <a:pPr algn="just"/>
                      <a:r>
                        <a:rPr lang="ru-RU" sz="1600" b="0" i="0" u="none" strike="noStrike" kern="1200" baseline="0" dirty="0" smtClean="0">
                          <a:solidFill>
                            <a:schemeClr val="dk1"/>
                          </a:solidFill>
                          <a:latin typeface="+mn-lt"/>
                          <a:ea typeface="+mn-ea"/>
                          <a:cs typeface="+mn-cs"/>
                        </a:rPr>
                        <a:t>д) лица, находящиеся в отпуске по уходу за ребенком до достижения им возраста трех лет; </a:t>
                      </a:r>
                    </a:p>
                    <a:p>
                      <a:pPr algn="just"/>
                      <a:r>
                        <a:rPr lang="ru-RU" sz="1600" b="0" i="0" u="none" strike="noStrike" kern="1200" baseline="0" dirty="0" smtClean="0">
                          <a:solidFill>
                            <a:schemeClr val="dk1"/>
                          </a:solidFill>
                          <a:latin typeface="+mn-lt"/>
                          <a:ea typeface="+mn-ea"/>
                          <a:cs typeface="+mn-cs"/>
                        </a:rPr>
                        <a:t>е) отсутствовавшие на рабочем месте более четырех месяцев в связи с заболеванием. </a:t>
                      </a:r>
                    </a:p>
                    <a:p>
                      <a:pPr algn="just"/>
                      <a:r>
                        <a:rPr lang="ru-RU" sz="1600" b="0" i="0" u="none" strike="noStrike" kern="1200" baseline="0" dirty="0" smtClean="0">
                          <a:solidFill>
                            <a:schemeClr val="dk1"/>
                          </a:solidFill>
                          <a:latin typeface="+mn-lt"/>
                          <a:ea typeface="+mn-ea"/>
                          <a:cs typeface="+mn-cs"/>
                        </a:rPr>
                        <a:t>Аттестация педагогических работников, предусмотренных подпунктами "г" и "д" настоящего пункта, возможна не ранее чем через два года после их выхода из указанных отпусков. </a:t>
                      </a:r>
                    </a:p>
                    <a:p>
                      <a:pPr algn="just"/>
                      <a:r>
                        <a:rPr lang="ru-RU" sz="1600" b="0" i="0" u="none" strike="noStrike" kern="1200" baseline="0" dirty="0" smtClean="0">
                          <a:solidFill>
                            <a:schemeClr val="dk1"/>
                          </a:solidFill>
                          <a:latin typeface="+mn-lt"/>
                          <a:ea typeface="+mn-ea"/>
                          <a:cs typeface="+mn-cs"/>
                        </a:rPr>
                        <a:t>Аттестация педагогических работников, предусмотренных подпунктом "е" настоящего пункта, возможна не ранее чем через год после их выхода на работу. 	</a:t>
                      </a:r>
                      <a:endParaRPr lang="ru-RU" sz="1600" dirty="0">
                        <a:solidFill>
                          <a:srgbClr val="00B0F0"/>
                        </a:solidFill>
                      </a:endParaRPr>
                    </a:p>
                  </a:txBody>
                  <a:tcPr>
                    <a:solidFill>
                      <a:schemeClr val="accent1">
                        <a:lumMod val="40000"/>
                        <a:lumOff val="60000"/>
                      </a:schemeClr>
                    </a:solidFill>
                  </a:tcPr>
                </a:tc>
                <a:extLst>
                  <a:ext uri="{0D108BD9-81ED-4DB2-BD59-A6C34878D82A}">
                    <a16:rowId xmlns:a16="http://schemas.microsoft.com/office/drawing/2014/main" val="476609340"/>
                  </a:ext>
                </a:extLst>
              </a:tr>
            </a:tbl>
          </a:graphicData>
        </a:graphic>
      </p:graphicFrame>
    </p:spTree>
    <p:extLst>
      <p:ext uri="{BB962C8B-B14F-4D97-AF65-F5344CB8AC3E}">
        <p14:creationId xmlns:p14="http://schemas.microsoft.com/office/powerpoint/2010/main" val="19340637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Прямоугольник 2"/>
          <p:cNvSpPr/>
          <p:nvPr/>
        </p:nvSpPr>
        <p:spPr>
          <a:xfrm>
            <a:off x="312526" y="1819202"/>
            <a:ext cx="10464800" cy="3170099"/>
          </a:xfrm>
          <a:prstGeom prst="rect">
            <a:avLst/>
          </a:prstGeom>
        </p:spPr>
        <p:txBody>
          <a:bodyPr wrap="square">
            <a:spAutoFit/>
          </a:bodyPr>
          <a:lstStyle/>
          <a:p>
            <a:pPr algn="ctr"/>
            <a:r>
              <a:rPr lang="ru-RU" sz="4000" b="1" dirty="0" smtClean="0">
                <a:solidFill>
                  <a:srgbClr val="002060"/>
                </a:solidFill>
                <a:latin typeface="Comic Sans MS" panose="030F0702030302020204" pitchFamily="66" charset="0"/>
              </a:rPr>
              <a:t>НОВЫЕ </a:t>
            </a:r>
            <a:r>
              <a:rPr lang="ru-RU" sz="4000" b="1" dirty="0">
                <a:solidFill>
                  <a:srgbClr val="002060"/>
                </a:solidFill>
                <a:latin typeface="Comic Sans MS" panose="030F0702030302020204" pitchFamily="66" charset="0"/>
              </a:rPr>
              <a:t>ПОДХОДЫ К ПОРЯДКУ АТТЕСТАЦИИ ПЕДАГОГИЧЕСКИХ РАБОТНИКОВ В ЦЕЛЯХ УСТАНОВЛЕНИЯ ПЕРВОЙ И ВЫСШЕЙ </a:t>
            </a:r>
            <a:r>
              <a:rPr lang="ru-RU" sz="4000" b="1" dirty="0" smtClean="0">
                <a:solidFill>
                  <a:srgbClr val="002060"/>
                </a:solidFill>
                <a:latin typeface="Comic Sans MS" panose="030F0702030302020204" pitchFamily="66" charset="0"/>
              </a:rPr>
              <a:t>КВАЛИФИКАЦИОННЫХ КАТЕГОРИЙ </a:t>
            </a:r>
            <a:endParaRPr lang="ru-RU" sz="4000" dirty="0">
              <a:solidFill>
                <a:srgbClr val="002060"/>
              </a:solidFill>
              <a:latin typeface="Comic Sans MS" panose="030F0702030302020204" pitchFamily="66" charset="0"/>
            </a:endParaRPr>
          </a:p>
        </p:txBody>
      </p:sp>
    </p:spTree>
    <p:extLst>
      <p:ext uri="{BB962C8B-B14F-4D97-AF65-F5344CB8AC3E}">
        <p14:creationId xmlns:p14="http://schemas.microsoft.com/office/powerpoint/2010/main" val="37484183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753275887"/>
              </p:ext>
            </p:extLst>
          </p:nvPr>
        </p:nvGraphicFramePr>
        <p:xfrm>
          <a:off x="449943" y="562637"/>
          <a:ext cx="11321142" cy="4084320"/>
        </p:xfrm>
        <a:graphic>
          <a:graphicData uri="http://schemas.openxmlformats.org/drawingml/2006/table">
            <a:tbl>
              <a:tblPr firstRow="1" bandRow="1">
                <a:tableStyleId>{5C22544A-7EE6-4342-B048-85BDC9FD1C3A}</a:tableStyleId>
              </a:tblPr>
              <a:tblGrid>
                <a:gridCol w="5660571">
                  <a:extLst>
                    <a:ext uri="{9D8B030D-6E8A-4147-A177-3AD203B41FA5}">
                      <a16:colId xmlns:a16="http://schemas.microsoft.com/office/drawing/2014/main" val="489745937"/>
                    </a:ext>
                  </a:extLst>
                </a:gridCol>
                <a:gridCol w="5660571">
                  <a:extLst>
                    <a:ext uri="{9D8B030D-6E8A-4147-A177-3AD203B41FA5}">
                      <a16:colId xmlns:a16="http://schemas.microsoft.com/office/drawing/2014/main" val="891547101"/>
                    </a:ext>
                  </a:extLst>
                </a:gridCol>
              </a:tblGrid>
              <a:tr h="222335">
                <a:tc gridSpan="2">
                  <a:txBody>
                    <a:bodyPr/>
                    <a:lstStyle/>
                    <a:p>
                      <a:pPr algn="ctr"/>
                      <a:r>
                        <a:rPr lang="ru-RU" sz="1800" b="1" i="0" u="none" strike="noStrike" kern="1200" baseline="0" dirty="0" smtClean="0">
                          <a:solidFill>
                            <a:schemeClr val="lt1"/>
                          </a:solidFill>
                          <a:latin typeface="+mn-lt"/>
                          <a:ea typeface="+mn-ea"/>
                          <a:cs typeface="+mn-cs"/>
                        </a:rPr>
                        <a:t>Аттестация педагогических работников в целях установления квалификационной категории </a:t>
                      </a:r>
                      <a:r>
                        <a:rPr lang="ru-RU" sz="1800" b="0" i="0" u="none" strike="noStrike" kern="1200" baseline="0" dirty="0" smtClean="0">
                          <a:solidFill>
                            <a:schemeClr val="lt1"/>
                          </a:solidFill>
                          <a:latin typeface="+mn-lt"/>
                          <a:ea typeface="+mn-ea"/>
                          <a:cs typeface="+mn-cs"/>
                        </a:rPr>
                        <a:t>	</a:t>
                      </a:r>
                    </a:p>
                  </a:txBody>
                  <a:tcPr/>
                </a:tc>
                <a:tc hMerge="1">
                  <a:txBody>
                    <a:bodyPr/>
                    <a:lstStyle/>
                    <a:p>
                      <a:endParaRPr lang="ru-RU" dirty="0"/>
                    </a:p>
                  </a:txBody>
                  <a:tcPr/>
                </a:tc>
                <a:extLst>
                  <a:ext uri="{0D108BD9-81ED-4DB2-BD59-A6C34878D82A}">
                    <a16:rowId xmlns:a16="http://schemas.microsoft.com/office/drawing/2014/main" val="371826827"/>
                  </a:ext>
                </a:extLst>
              </a:tr>
              <a:tr h="222335">
                <a:tc>
                  <a:txBody>
                    <a:bodyPr/>
                    <a:lstStyle/>
                    <a:p>
                      <a:pPr algn="ctr"/>
                      <a:r>
                        <a:rPr lang="ru-RU" dirty="0" smtClean="0">
                          <a:solidFill>
                            <a:srgbClr val="FF0000"/>
                          </a:solidFill>
                        </a:rPr>
                        <a:t>Приказ-</a:t>
                      </a:r>
                      <a:r>
                        <a:rPr lang="ru-RU" baseline="0" dirty="0" smtClean="0">
                          <a:solidFill>
                            <a:srgbClr val="FF0000"/>
                          </a:solidFill>
                        </a:rPr>
                        <a:t>276 (до 01.09.2023)</a:t>
                      </a:r>
                      <a:endParaRPr lang="ru-RU" dirty="0">
                        <a:solidFill>
                          <a:srgbClr val="FF0000"/>
                        </a:solidFill>
                      </a:endParaRPr>
                    </a:p>
                  </a:txBody>
                  <a:tcPr/>
                </a:tc>
                <a:tc>
                  <a:txBody>
                    <a:bodyPr/>
                    <a:lstStyle/>
                    <a:p>
                      <a:pPr algn="ctr"/>
                      <a:r>
                        <a:rPr lang="ru-RU" dirty="0" smtClean="0">
                          <a:solidFill>
                            <a:schemeClr val="accent2">
                              <a:lumMod val="50000"/>
                            </a:schemeClr>
                          </a:solidFill>
                        </a:rPr>
                        <a:t>Приказ-196 (после 01.09.2023)</a:t>
                      </a:r>
                      <a:endParaRPr lang="ru-RU" dirty="0">
                        <a:solidFill>
                          <a:schemeClr val="accent2">
                            <a:lumMod val="50000"/>
                          </a:schemeClr>
                        </a:solidFill>
                      </a:endParaRPr>
                    </a:p>
                  </a:txBody>
                  <a:tcPr/>
                </a:tc>
                <a:extLst>
                  <a:ext uri="{0D108BD9-81ED-4DB2-BD59-A6C34878D82A}">
                    <a16:rowId xmlns:a16="http://schemas.microsoft.com/office/drawing/2014/main" val="229831522"/>
                  </a:ext>
                </a:extLst>
              </a:tr>
              <a:tr h="3201835">
                <a:tc>
                  <a:txBody>
                    <a:bodyPr/>
                    <a:lstStyle/>
                    <a:p>
                      <a:pPr algn="just"/>
                      <a:r>
                        <a:rPr lang="ru-RU" sz="1800" b="0" i="0" u="none" strike="noStrike" kern="1200" baseline="0" dirty="0" smtClean="0">
                          <a:solidFill>
                            <a:schemeClr val="dk1"/>
                          </a:solidFill>
                          <a:latin typeface="+mn-lt"/>
                          <a:ea typeface="+mn-ea"/>
                          <a:cs typeface="+mn-cs"/>
                        </a:rPr>
                        <a:t>24. Аттестация педагогических работников в целях установления квалификационной категории проводится по их желанию. </a:t>
                      </a:r>
                    </a:p>
                    <a:p>
                      <a:pPr algn="just"/>
                      <a:r>
                        <a:rPr lang="ru-RU" sz="1800" b="0" i="0" u="none" strike="noStrike" kern="1200" baseline="0" dirty="0" smtClean="0">
                          <a:solidFill>
                            <a:srgbClr val="FF0000"/>
                          </a:solidFill>
                          <a:latin typeface="+mn-lt"/>
                          <a:ea typeface="+mn-ea"/>
                          <a:cs typeface="+mn-cs"/>
                        </a:rPr>
                        <a:t>По результатам аттестации педагогическим работникам устанавливается первая или высшая квалификационная категория. </a:t>
                      </a:r>
                    </a:p>
                    <a:p>
                      <a:pPr algn="just"/>
                      <a:r>
                        <a:rPr lang="ru-RU" sz="1800" b="0" i="0" u="none" strike="noStrike" kern="1200" baseline="0" dirty="0" smtClean="0">
                          <a:solidFill>
                            <a:srgbClr val="FF0000"/>
                          </a:solidFill>
                          <a:latin typeface="+mn-lt"/>
                          <a:ea typeface="+mn-ea"/>
                          <a:cs typeface="+mn-cs"/>
                        </a:rPr>
                        <a:t>Квалификационная категория устанавливается сроком на 5 лет. Срок действия квалификационной категории продлению не подлежит. 	</a:t>
                      </a:r>
                    </a:p>
                    <a:p>
                      <a:pPr algn="just"/>
                      <a:r>
                        <a:rPr lang="ru-RU" sz="1700" b="0" i="0" u="none" strike="noStrike" kern="1200" baseline="0" dirty="0" smtClean="0">
                          <a:solidFill>
                            <a:srgbClr val="FF0000"/>
                          </a:solidFill>
                          <a:latin typeface="+mn-lt"/>
                          <a:ea typeface="+mn-ea"/>
                          <a:cs typeface="+mn-cs"/>
                        </a:rPr>
                        <a:t>	</a:t>
                      </a:r>
                    </a:p>
                    <a:p>
                      <a:pPr algn="just"/>
                      <a:endParaRPr lang="ru-RU" sz="1700" b="0" i="0" u="none" strike="noStrike" kern="1200" baseline="0" dirty="0" smtClean="0">
                        <a:solidFill>
                          <a:schemeClr val="dk1"/>
                        </a:solidFill>
                        <a:latin typeface="+mn-lt"/>
                        <a:ea typeface="+mn-ea"/>
                        <a:cs typeface="+mn-cs"/>
                      </a:endParaRPr>
                    </a:p>
                  </a:txBody>
                  <a:tcPr>
                    <a:solidFill>
                      <a:schemeClr val="accent1">
                        <a:lumMod val="40000"/>
                        <a:lumOff val="60000"/>
                      </a:schemeClr>
                    </a:solidFill>
                  </a:tcPr>
                </a:tc>
                <a:tc>
                  <a:txBody>
                    <a:bodyPr/>
                    <a:lstStyle/>
                    <a:p>
                      <a:pPr algn="just"/>
                      <a:r>
                        <a:rPr lang="ru-RU" sz="1800" b="0" i="0" u="none" strike="noStrike" kern="1200" baseline="0" dirty="0" smtClean="0">
                          <a:solidFill>
                            <a:schemeClr val="dk1"/>
                          </a:solidFill>
                          <a:latin typeface="+mn-lt"/>
                          <a:ea typeface="+mn-ea"/>
                          <a:cs typeface="+mn-cs"/>
                        </a:rPr>
                        <a:t>24. Аттестация педагогических работников в целях установления </a:t>
                      </a:r>
                      <a:r>
                        <a:rPr lang="ru-RU" sz="1800" b="0" i="0" u="none" strike="noStrike" kern="1200" baseline="0" dirty="0" smtClean="0">
                          <a:solidFill>
                            <a:srgbClr val="00B0F0"/>
                          </a:solidFill>
                          <a:latin typeface="+mn-lt"/>
                          <a:ea typeface="+mn-ea"/>
                          <a:cs typeface="+mn-cs"/>
                        </a:rPr>
                        <a:t>первой или высшей </a:t>
                      </a:r>
                      <a:r>
                        <a:rPr lang="ru-RU" sz="1800" b="0" i="0" u="none" strike="noStrike" kern="1200" baseline="0" dirty="0" smtClean="0">
                          <a:solidFill>
                            <a:schemeClr val="dk1"/>
                          </a:solidFill>
                          <a:latin typeface="+mn-lt"/>
                          <a:ea typeface="+mn-ea"/>
                          <a:cs typeface="+mn-cs"/>
                        </a:rPr>
                        <a:t>квалификационной категории проводится по их желанию. 	</a:t>
                      </a:r>
                    </a:p>
                    <a:p>
                      <a:pPr algn="just"/>
                      <a:r>
                        <a:rPr lang="ru-RU" sz="1700" b="0" i="0" u="none" strike="noStrike" kern="1200" baseline="0" dirty="0" smtClean="0">
                          <a:solidFill>
                            <a:srgbClr val="00B0F0"/>
                          </a:solidFill>
                          <a:latin typeface="+mn-lt"/>
                          <a:ea typeface="+mn-ea"/>
                          <a:cs typeface="+mn-cs"/>
                        </a:rPr>
                        <a:t>	</a:t>
                      </a:r>
                      <a:endParaRPr lang="ru-RU" sz="1700" dirty="0">
                        <a:solidFill>
                          <a:srgbClr val="00B0F0"/>
                        </a:solidFill>
                      </a:endParaRPr>
                    </a:p>
                  </a:txBody>
                  <a:tcPr>
                    <a:solidFill>
                      <a:schemeClr val="accent1">
                        <a:lumMod val="40000"/>
                        <a:lumOff val="60000"/>
                      </a:schemeClr>
                    </a:solidFill>
                  </a:tcPr>
                </a:tc>
                <a:extLst>
                  <a:ext uri="{0D108BD9-81ED-4DB2-BD59-A6C34878D82A}">
                    <a16:rowId xmlns:a16="http://schemas.microsoft.com/office/drawing/2014/main" val="476609340"/>
                  </a:ext>
                </a:extLst>
              </a:tr>
            </a:tbl>
          </a:graphicData>
        </a:graphic>
      </p:graphicFrame>
    </p:spTree>
    <p:extLst>
      <p:ext uri="{BB962C8B-B14F-4D97-AF65-F5344CB8AC3E}">
        <p14:creationId xmlns:p14="http://schemas.microsoft.com/office/powerpoint/2010/main" val="39433657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433549613"/>
              </p:ext>
            </p:extLst>
          </p:nvPr>
        </p:nvGraphicFramePr>
        <p:xfrm>
          <a:off x="449943" y="562637"/>
          <a:ext cx="11321142" cy="4084320"/>
        </p:xfrm>
        <a:graphic>
          <a:graphicData uri="http://schemas.openxmlformats.org/drawingml/2006/table">
            <a:tbl>
              <a:tblPr firstRow="1" bandRow="1">
                <a:tableStyleId>{5C22544A-7EE6-4342-B048-85BDC9FD1C3A}</a:tableStyleId>
              </a:tblPr>
              <a:tblGrid>
                <a:gridCol w="5660571">
                  <a:extLst>
                    <a:ext uri="{9D8B030D-6E8A-4147-A177-3AD203B41FA5}">
                      <a16:colId xmlns:a16="http://schemas.microsoft.com/office/drawing/2014/main" val="489745937"/>
                    </a:ext>
                  </a:extLst>
                </a:gridCol>
                <a:gridCol w="5660571">
                  <a:extLst>
                    <a:ext uri="{9D8B030D-6E8A-4147-A177-3AD203B41FA5}">
                      <a16:colId xmlns:a16="http://schemas.microsoft.com/office/drawing/2014/main" val="891547101"/>
                    </a:ext>
                  </a:extLst>
                </a:gridCol>
              </a:tblGrid>
              <a:tr h="222335">
                <a:tc gridSpan="2">
                  <a:txBody>
                    <a:bodyPr/>
                    <a:lstStyle/>
                    <a:p>
                      <a:pPr algn="ctr"/>
                      <a:r>
                        <a:rPr lang="ru-RU" sz="1800" b="1" i="0" u="none" strike="noStrike" kern="1200" baseline="0" dirty="0" smtClean="0">
                          <a:solidFill>
                            <a:schemeClr val="lt1"/>
                          </a:solidFill>
                          <a:latin typeface="+mn-lt"/>
                          <a:ea typeface="+mn-ea"/>
                          <a:cs typeface="+mn-cs"/>
                        </a:rPr>
                        <a:t>Аттестация педагогических работников в целях установления квалификационной категории </a:t>
                      </a:r>
                      <a:r>
                        <a:rPr lang="ru-RU" sz="1800" b="0" i="0" u="none" strike="noStrike" kern="1200" baseline="0" dirty="0" smtClean="0">
                          <a:solidFill>
                            <a:schemeClr val="lt1"/>
                          </a:solidFill>
                          <a:latin typeface="+mn-lt"/>
                          <a:ea typeface="+mn-ea"/>
                          <a:cs typeface="+mn-cs"/>
                        </a:rPr>
                        <a:t>	</a:t>
                      </a:r>
                    </a:p>
                  </a:txBody>
                  <a:tcPr/>
                </a:tc>
                <a:tc hMerge="1">
                  <a:txBody>
                    <a:bodyPr/>
                    <a:lstStyle/>
                    <a:p>
                      <a:endParaRPr lang="ru-RU" dirty="0"/>
                    </a:p>
                  </a:txBody>
                  <a:tcPr/>
                </a:tc>
                <a:extLst>
                  <a:ext uri="{0D108BD9-81ED-4DB2-BD59-A6C34878D82A}">
                    <a16:rowId xmlns:a16="http://schemas.microsoft.com/office/drawing/2014/main" val="371826827"/>
                  </a:ext>
                </a:extLst>
              </a:tr>
              <a:tr h="222335">
                <a:tc>
                  <a:txBody>
                    <a:bodyPr/>
                    <a:lstStyle/>
                    <a:p>
                      <a:pPr algn="ctr"/>
                      <a:r>
                        <a:rPr lang="ru-RU" dirty="0" smtClean="0">
                          <a:solidFill>
                            <a:srgbClr val="FF0000"/>
                          </a:solidFill>
                        </a:rPr>
                        <a:t>Приказ-</a:t>
                      </a:r>
                      <a:r>
                        <a:rPr lang="ru-RU" baseline="0" dirty="0" smtClean="0">
                          <a:solidFill>
                            <a:srgbClr val="FF0000"/>
                          </a:solidFill>
                        </a:rPr>
                        <a:t>276 (до 01.09.2023)</a:t>
                      </a:r>
                      <a:endParaRPr lang="ru-RU" dirty="0">
                        <a:solidFill>
                          <a:srgbClr val="FF0000"/>
                        </a:solidFill>
                      </a:endParaRPr>
                    </a:p>
                  </a:txBody>
                  <a:tcPr/>
                </a:tc>
                <a:tc>
                  <a:txBody>
                    <a:bodyPr/>
                    <a:lstStyle/>
                    <a:p>
                      <a:pPr algn="ctr"/>
                      <a:r>
                        <a:rPr lang="ru-RU" dirty="0" smtClean="0">
                          <a:solidFill>
                            <a:schemeClr val="accent2">
                              <a:lumMod val="50000"/>
                            </a:schemeClr>
                          </a:solidFill>
                        </a:rPr>
                        <a:t>Приказ-196 (после 01.09.2023)</a:t>
                      </a:r>
                      <a:endParaRPr lang="ru-RU" dirty="0">
                        <a:solidFill>
                          <a:schemeClr val="accent2">
                            <a:lumMod val="50000"/>
                          </a:schemeClr>
                        </a:solidFill>
                      </a:endParaRPr>
                    </a:p>
                  </a:txBody>
                  <a:tcPr/>
                </a:tc>
                <a:extLst>
                  <a:ext uri="{0D108BD9-81ED-4DB2-BD59-A6C34878D82A}">
                    <a16:rowId xmlns:a16="http://schemas.microsoft.com/office/drawing/2014/main" val="229831522"/>
                  </a:ext>
                </a:extLst>
              </a:tr>
              <a:tr h="3201835">
                <a:tc>
                  <a:txBody>
                    <a:bodyPr/>
                    <a:lstStyle/>
                    <a:p>
                      <a:pPr algn="just"/>
                      <a:r>
                        <a:rPr lang="ru-RU" sz="1800" b="0" i="0" u="none" strike="noStrike" kern="1200" baseline="0" dirty="0" smtClean="0">
                          <a:solidFill>
                            <a:schemeClr val="dk1"/>
                          </a:solidFill>
                          <a:latin typeface="+mn-lt"/>
                          <a:ea typeface="+mn-ea"/>
                          <a:cs typeface="+mn-cs"/>
                        </a:rPr>
                        <a:t>24. Аттестация педагогических работников в целях установления квалификационной категории проводится по их желанию. </a:t>
                      </a:r>
                    </a:p>
                    <a:p>
                      <a:pPr algn="just"/>
                      <a:r>
                        <a:rPr lang="ru-RU" sz="1800" b="0" i="0" u="none" strike="noStrike" kern="1200" baseline="0" dirty="0" smtClean="0">
                          <a:solidFill>
                            <a:srgbClr val="FF0000"/>
                          </a:solidFill>
                          <a:latin typeface="+mn-lt"/>
                          <a:ea typeface="+mn-ea"/>
                          <a:cs typeface="+mn-cs"/>
                        </a:rPr>
                        <a:t>По результатам аттестации педагогическим работникам устанавливается первая или высшая квалификационная категория. </a:t>
                      </a:r>
                    </a:p>
                    <a:p>
                      <a:pPr algn="just"/>
                      <a:r>
                        <a:rPr lang="ru-RU" sz="1800" b="0" i="0" u="none" strike="noStrike" kern="1200" baseline="0" dirty="0" smtClean="0">
                          <a:solidFill>
                            <a:srgbClr val="FF0000"/>
                          </a:solidFill>
                          <a:latin typeface="+mn-lt"/>
                          <a:ea typeface="+mn-ea"/>
                          <a:cs typeface="+mn-cs"/>
                        </a:rPr>
                        <a:t>Квалификационная категория устанавливается сроком на 5 лет. Срок действия квалификационной категории продлению не подлежит. 	</a:t>
                      </a:r>
                    </a:p>
                    <a:p>
                      <a:pPr algn="just"/>
                      <a:r>
                        <a:rPr lang="ru-RU" sz="1700" b="0" i="0" u="none" strike="noStrike" kern="1200" baseline="0" dirty="0" smtClean="0">
                          <a:solidFill>
                            <a:srgbClr val="FF0000"/>
                          </a:solidFill>
                          <a:latin typeface="+mn-lt"/>
                          <a:ea typeface="+mn-ea"/>
                          <a:cs typeface="+mn-cs"/>
                        </a:rPr>
                        <a:t>	</a:t>
                      </a:r>
                    </a:p>
                    <a:p>
                      <a:pPr algn="just"/>
                      <a:endParaRPr lang="ru-RU" sz="1700" b="0" i="0" u="none" strike="noStrike" kern="1200" baseline="0" dirty="0" smtClean="0">
                        <a:solidFill>
                          <a:schemeClr val="dk1"/>
                        </a:solidFill>
                        <a:latin typeface="+mn-lt"/>
                        <a:ea typeface="+mn-ea"/>
                        <a:cs typeface="+mn-cs"/>
                      </a:endParaRPr>
                    </a:p>
                  </a:txBody>
                  <a:tcPr>
                    <a:solidFill>
                      <a:schemeClr val="accent1">
                        <a:lumMod val="40000"/>
                        <a:lumOff val="60000"/>
                      </a:schemeClr>
                    </a:solidFill>
                  </a:tcPr>
                </a:tc>
                <a:tc>
                  <a:txBody>
                    <a:bodyPr/>
                    <a:lstStyle/>
                    <a:p>
                      <a:pPr algn="just"/>
                      <a:r>
                        <a:rPr lang="ru-RU" sz="1800" b="0" i="0" u="none" strike="noStrike" kern="1200" baseline="0" dirty="0" smtClean="0">
                          <a:solidFill>
                            <a:schemeClr val="dk1"/>
                          </a:solidFill>
                          <a:latin typeface="+mn-lt"/>
                          <a:ea typeface="+mn-ea"/>
                          <a:cs typeface="+mn-cs"/>
                        </a:rPr>
                        <a:t>24. Аттестация педагогических работников в целях установления </a:t>
                      </a:r>
                      <a:r>
                        <a:rPr lang="ru-RU" sz="1800" b="0" i="0" u="none" strike="noStrike" kern="1200" baseline="0" dirty="0" smtClean="0">
                          <a:solidFill>
                            <a:srgbClr val="00B0F0"/>
                          </a:solidFill>
                          <a:latin typeface="+mn-lt"/>
                          <a:ea typeface="+mn-ea"/>
                          <a:cs typeface="+mn-cs"/>
                        </a:rPr>
                        <a:t>первой или высшей </a:t>
                      </a:r>
                      <a:r>
                        <a:rPr lang="ru-RU" sz="1800" b="0" i="0" u="none" strike="noStrike" kern="1200" baseline="0" dirty="0" smtClean="0">
                          <a:solidFill>
                            <a:schemeClr val="dk1"/>
                          </a:solidFill>
                          <a:latin typeface="+mn-lt"/>
                          <a:ea typeface="+mn-ea"/>
                          <a:cs typeface="+mn-cs"/>
                        </a:rPr>
                        <a:t>квалификационной категории проводится по их желанию. 	</a:t>
                      </a:r>
                    </a:p>
                    <a:p>
                      <a:pPr algn="just"/>
                      <a:r>
                        <a:rPr lang="ru-RU" sz="1700" b="0" i="0" u="none" strike="noStrike" kern="1200" baseline="0" dirty="0" smtClean="0">
                          <a:solidFill>
                            <a:srgbClr val="00B0F0"/>
                          </a:solidFill>
                          <a:latin typeface="+mn-lt"/>
                          <a:ea typeface="+mn-ea"/>
                          <a:cs typeface="+mn-cs"/>
                        </a:rPr>
                        <a:t>	</a:t>
                      </a:r>
                      <a:endParaRPr lang="ru-RU" sz="1700" dirty="0">
                        <a:solidFill>
                          <a:srgbClr val="00B0F0"/>
                        </a:solidFill>
                      </a:endParaRPr>
                    </a:p>
                  </a:txBody>
                  <a:tcPr>
                    <a:solidFill>
                      <a:schemeClr val="accent1">
                        <a:lumMod val="40000"/>
                        <a:lumOff val="60000"/>
                      </a:schemeClr>
                    </a:solidFill>
                  </a:tcPr>
                </a:tc>
                <a:extLst>
                  <a:ext uri="{0D108BD9-81ED-4DB2-BD59-A6C34878D82A}">
                    <a16:rowId xmlns:a16="http://schemas.microsoft.com/office/drawing/2014/main" val="476609340"/>
                  </a:ext>
                </a:extLst>
              </a:tr>
            </a:tbl>
          </a:graphicData>
        </a:graphic>
      </p:graphicFrame>
    </p:spTree>
    <p:extLst>
      <p:ext uri="{BB962C8B-B14F-4D97-AF65-F5344CB8AC3E}">
        <p14:creationId xmlns:p14="http://schemas.microsoft.com/office/powerpoint/2010/main" val="14788475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319154513"/>
              </p:ext>
            </p:extLst>
          </p:nvPr>
        </p:nvGraphicFramePr>
        <p:xfrm>
          <a:off x="449943" y="402978"/>
          <a:ext cx="11321142" cy="6330330"/>
        </p:xfrm>
        <a:graphic>
          <a:graphicData uri="http://schemas.openxmlformats.org/drawingml/2006/table">
            <a:tbl>
              <a:tblPr firstRow="1" bandRow="1">
                <a:tableStyleId>{5C22544A-7EE6-4342-B048-85BDC9FD1C3A}</a:tableStyleId>
              </a:tblPr>
              <a:tblGrid>
                <a:gridCol w="5660571">
                  <a:extLst>
                    <a:ext uri="{9D8B030D-6E8A-4147-A177-3AD203B41FA5}">
                      <a16:colId xmlns:a16="http://schemas.microsoft.com/office/drawing/2014/main" val="489745937"/>
                    </a:ext>
                  </a:extLst>
                </a:gridCol>
                <a:gridCol w="5660571">
                  <a:extLst>
                    <a:ext uri="{9D8B030D-6E8A-4147-A177-3AD203B41FA5}">
                      <a16:colId xmlns:a16="http://schemas.microsoft.com/office/drawing/2014/main" val="891547101"/>
                    </a:ext>
                  </a:extLst>
                </a:gridCol>
              </a:tblGrid>
              <a:tr h="378960">
                <a:tc gridSpan="2">
                  <a:txBody>
                    <a:bodyPr/>
                    <a:lstStyle/>
                    <a:p>
                      <a:pPr algn="ctr"/>
                      <a:r>
                        <a:rPr lang="ru-RU" sz="1800" b="1" i="0" u="none" strike="noStrike" kern="1200" baseline="0" dirty="0" smtClean="0">
                          <a:solidFill>
                            <a:schemeClr val="lt1"/>
                          </a:solidFill>
                          <a:latin typeface="+mn-lt"/>
                          <a:ea typeface="+mn-ea"/>
                          <a:cs typeface="+mn-cs"/>
                        </a:rPr>
                        <a:t>Аттестация педагогических работников в целях установления квалификационной категории </a:t>
                      </a:r>
                      <a:r>
                        <a:rPr lang="ru-RU" sz="1800" b="0" i="0" u="none" strike="noStrike" kern="1200" baseline="0" dirty="0" smtClean="0">
                          <a:solidFill>
                            <a:schemeClr val="lt1"/>
                          </a:solidFill>
                          <a:latin typeface="+mn-lt"/>
                          <a:ea typeface="+mn-ea"/>
                          <a:cs typeface="+mn-cs"/>
                        </a:rPr>
                        <a:t>	</a:t>
                      </a:r>
                    </a:p>
                  </a:txBody>
                  <a:tcPr/>
                </a:tc>
                <a:tc hMerge="1">
                  <a:txBody>
                    <a:bodyPr/>
                    <a:lstStyle/>
                    <a:p>
                      <a:endParaRPr lang="ru-RU" dirty="0"/>
                    </a:p>
                  </a:txBody>
                  <a:tcPr/>
                </a:tc>
                <a:extLst>
                  <a:ext uri="{0D108BD9-81ED-4DB2-BD59-A6C34878D82A}">
                    <a16:rowId xmlns:a16="http://schemas.microsoft.com/office/drawing/2014/main" val="371826827"/>
                  </a:ext>
                </a:extLst>
              </a:tr>
              <a:tr h="378960">
                <a:tc>
                  <a:txBody>
                    <a:bodyPr/>
                    <a:lstStyle/>
                    <a:p>
                      <a:pPr algn="ctr"/>
                      <a:r>
                        <a:rPr lang="ru-RU" dirty="0" smtClean="0">
                          <a:solidFill>
                            <a:srgbClr val="FF0000"/>
                          </a:solidFill>
                        </a:rPr>
                        <a:t>Приказ-</a:t>
                      </a:r>
                      <a:r>
                        <a:rPr lang="ru-RU" baseline="0" dirty="0" smtClean="0">
                          <a:solidFill>
                            <a:srgbClr val="FF0000"/>
                          </a:solidFill>
                        </a:rPr>
                        <a:t>276 (до 01.09.2023)</a:t>
                      </a:r>
                      <a:endParaRPr lang="ru-RU" dirty="0">
                        <a:solidFill>
                          <a:srgbClr val="FF0000"/>
                        </a:solidFill>
                      </a:endParaRPr>
                    </a:p>
                  </a:txBody>
                  <a:tcPr/>
                </a:tc>
                <a:tc>
                  <a:txBody>
                    <a:bodyPr/>
                    <a:lstStyle/>
                    <a:p>
                      <a:pPr algn="ctr"/>
                      <a:r>
                        <a:rPr lang="ru-RU" dirty="0" smtClean="0">
                          <a:solidFill>
                            <a:schemeClr val="accent2">
                              <a:lumMod val="50000"/>
                            </a:schemeClr>
                          </a:solidFill>
                        </a:rPr>
                        <a:t>Приказ-196 (после 01.09.2023)</a:t>
                      </a:r>
                      <a:endParaRPr lang="ru-RU" dirty="0">
                        <a:solidFill>
                          <a:schemeClr val="accent2">
                            <a:lumMod val="50000"/>
                          </a:schemeClr>
                        </a:solidFill>
                      </a:endParaRPr>
                    </a:p>
                  </a:txBody>
                  <a:tcPr/>
                </a:tc>
                <a:extLst>
                  <a:ext uri="{0D108BD9-81ED-4DB2-BD59-A6C34878D82A}">
                    <a16:rowId xmlns:a16="http://schemas.microsoft.com/office/drawing/2014/main" val="229831522"/>
                  </a:ext>
                </a:extLst>
              </a:tr>
              <a:tr h="5572410">
                <a:tc>
                  <a:txBody>
                    <a:bodyPr/>
                    <a:lstStyle/>
                    <a:p>
                      <a:pPr algn="just"/>
                      <a:r>
                        <a:rPr lang="ru-RU" sz="1500" b="0" i="0" u="none" strike="noStrike" kern="1200" baseline="0" dirty="0" smtClean="0">
                          <a:solidFill>
                            <a:schemeClr val="dk1"/>
                          </a:solidFill>
                          <a:latin typeface="+mn-lt"/>
                          <a:ea typeface="+mn-ea"/>
                          <a:cs typeface="+mn-cs"/>
                        </a:rPr>
                        <a:t>25. Аттестация педагогических работников организаций, находящихся в ведении федеральных органов </a:t>
                      </a:r>
                      <a:r>
                        <a:rPr lang="ru-RU" sz="1500" b="0" i="0" u="none" strike="noStrike" kern="1200" baseline="0" dirty="0" smtClean="0">
                          <a:solidFill>
                            <a:srgbClr val="FF0000"/>
                          </a:solidFill>
                          <a:latin typeface="+mn-lt"/>
                          <a:ea typeface="+mn-ea"/>
                          <a:cs typeface="+mn-cs"/>
                        </a:rPr>
                        <a:t>исполнительной власти</a:t>
                      </a:r>
                      <a:r>
                        <a:rPr lang="ru-RU" sz="1500" b="0" i="0" u="none" strike="noStrike" kern="1200" baseline="0" dirty="0" smtClean="0">
                          <a:solidFill>
                            <a:schemeClr val="dk1"/>
                          </a:solidFill>
                          <a:latin typeface="+mn-lt"/>
                          <a:ea typeface="+mn-ea"/>
                          <a:cs typeface="+mn-cs"/>
                        </a:rPr>
                        <a:t>, осуществляется аттестационными комиссиями, формируемыми федеральными органами </a:t>
                      </a:r>
                      <a:r>
                        <a:rPr lang="ru-RU" sz="1500" b="0" i="0" u="none" strike="noStrike" kern="1200" baseline="0" dirty="0" smtClean="0">
                          <a:solidFill>
                            <a:srgbClr val="FF0000"/>
                          </a:solidFill>
                          <a:latin typeface="+mn-lt"/>
                          <a:ea typeface="+mn-ea"/>
                          <a:cs typeface="+mn-cs"/>
                        </a:rPr>
                        <a:t>исполнительной власти</a:t>
                      </a:r>
                      <a:r>
                        <a:rPr lang="ru-RU" sz="1500" b="0" i="0" u="none" strike="noStrike" kern="1200" baseline="0" dirty="0" smtClean="0">
                          <a:solidFill>
                            <a:schemeClr val="dk1"/>
                          </a:solidFill>
                          <a:latin typeface="+mn-lt"/>
                          <a:ea typeface="+mn-ea"/>
                          <a:cs typeface="+mn-cs"/>
                        </a:rPr>
                        <a:t>, в ведении которых эти организации находятся, a в отношении педагогических работников организаций, находящихся в ведении субъекта РФ, педагогических работников муниципальных и частных организаций, проведение </a:t>
                      </a:r>
                      <a:r>
                        <a:rPr lang="ru-RU" sz="1500" b="0" i="0" u="none" strike="noStrike" kern="1200" baseline="0" dirty="0" smtClean="0">
                          <a:solidFill>
                            <a:srgbClr val="FF0000"/>
                          </a:solidFill>
                          <a:latin typeface="+mn-lt"/>
                          <a:ea typeface="+mn-ea"/>
                          <a:cs typeface="+mn-cs"/>
                        </a:rPr>
                        <a:t>данной</a:t>
                      </a:r>
                      <a:r>
                        <a:rPr lang="ru-RU" sz="1500" b="0" i="0" u="none" strike="noStrike" kern="1200" baseline="0" dirty="0" smtClean="0">
                          <a:solidFill>
                            <a:schemeClr val="dk1"/>
                          </a:solidFill>
                          <a:latin typeface="+mn-lt"/>
                          <a:ea typeface="+mn-ea"/>
                          <a:cs typeface="+mn-cs"/>
                        </a:rPr>
                        <a:t> аттестации осуществляется аттестационными комиссиями, формируемыми уполномоченными органами государственной власти субъектов РФ (</a:t>
                      </a:r>
                      <a:r>
                        <a:rPr lang="ru-RU" sz="1500" b="0" i="0" u="none" strike="noStrike" kern="1200" baseline="0" dirty="0" smtClean="0">
                          <a:solidFill>
                            <a:srgbClr val="FF0000"/>
                          </a:solidFill>
                          <a:latin typeface="+mn-lt"/>
                          <a:ea typeface="+mn-ea"/>
                          <a:cs typeface="+mn-cs"/>
                        </a:rPr>
                        <a:t>далее - аттестационные комиссии)*(5). </a:t>
                      </a:r>
                    </a:p>
                    <a:p>
                      <a:pPr algn="just"/>
                      <a:r>
                        <a:rPr lang="ru-RU" sz="1500" b="0" i="1" u="none" strike="noStrike" kern="1200" baseline="0" dirty="0" smtClean="0">
                          <a:solidFill>
                            <a:schemeClr val="dk1"/>
                          </a:solidFill>
                          <a:latin typeface="+mn-lt"/>
                          <a:ea typeface="+mn-ea"/>
                          <a:cs typeface="+mn-cs"/>
                        </a:rPr>
                        <a:t>*(5) Часть 3 статьи 49 Федерального закона от 29 декабря 2012 г. N 273-ФЗ "Об образовании в Российской Федерации" </a:t>
                      </a:r>
                      <a:r>
                        <a:rPr lang="ru-RU" sz="1500" b="0" i="0" u="none" strike="noStrike" kern="1200" baseline="0" dirty="0" smtClean="0">
                          <a:solidFill>
                            <a:schemeClr val="dk1"/>
                          </a:solidFill>
                          <a:latin typeface="+mn-lt"/>
                          <a:ea typeface="+mn-ea"/>
                          <a:cs typeface="+mn-cs"/>
                        </a:rPr>
                        <a:t>	</a:t>
                      </a:r>
                      <a:r>
                        <a:rPr lang="ru-RU" sz="1500" b="0" i="0" u="none" strike="noStrike" kern="1200" baseline="0" dirty="0" smtClean="0">
                          <a:solidFill>
                            <a:srgbClr val="FF0000"/>
                          </a:solidFill>
                          <a:latin typeface="+mn-lt"/>
                          <a:ea typeface="+mn-ea"/>
                          <a:cs typeface="+mn-cs"/>
                        </a:rPr>
                        <a:t>	</a:t>
                      </a:r>
                    </a:p>
                    <a:p>
                      <a:pPr algn="just"/>
                      <a:endParaRPr lang="ru-RU" sz="1500" b="0" i="0" u="none" strike="noStrike" kern="1200" baseline="0" dirty="0" smtClean="0">
                        <a:solidFill>
                          <a:schemeClr val="dk1"/>
                        </a:solidFill>
                        <a:latin typeface="+mn-lt"/>
                        <a:ea typeface="+mn-ea"/>
                        <a:cs typeface="+mn-cs"/>
                      </a:endParaRPr>
                    </a:p>
                  </a:txBody>
                  <a:tcPr>
                    <a:solidFill>
                      <a:schemeClr val="accent1">
                        <a:lumMod val="40000"/>
                        <a:lumOff val="60000"/>
                      </a:schemeClr>
                    </a:solidFill>
                  </a:tcPr>
                </a:tc>
                <a:tc>
                  <a:txBody>
                    <a:bodyPr/>
                    <a:lstStyle/>
                    <a:p>
                      <a:pPr algn="just"/>
                      <a:r>
                        <a:rPr lang="ru-RU" sz="1500" b="0" i="0" u="none" strike="noStrike" kern="1200" baseline="0" dirty="0" smtClean="0">
                          <a:solidFill>
                            <a:schemeClr val="dk1"/>
                          </a:solidFill>
                          <a:latin typeface="+mn-lt"/>
                          <a:ea typeface="+mn-ea"/>
                          <a:cs typeface="+mn-cs"/>
                        </a:rPr>
                        <a:t>25. Аттестация педагогических работников организаций, находящихся в ведении федеральных </a:t>
                      </a:r>
                      <a:r>
                        <a:rPr lang="ru-RU" sz="1500" b="0" i="0" u="none" strike="noStrike" kern="1200" baseline="0" dirty="0" smtClean="0">
                          <a:solidFill>
                            <a:srgbClr val="00B0F0"/>
                          </a:solidFill>
                          <a:latin typeface="+mn-lt"/>
                          <a:ea typeface="+mn-ea"/>
                          <a:cs typeface="+mn-cs"/>
                        </a:rPr>
                        <a:t>государственных органов</a:t>
                      </a:r>
                      <a:r>
                        <a:rPr lang="ru-RU" sz="1500" b="0" i="0" u="none" strike="noStrike" kern="1200" baseline="0" dirty="0" smtClean="0">
                          <a:solidFill>
                            <a:schemeClr val="dk1"/>
                          </a:solidFill>
                          <a:latin typeface="+mn-lt"/>
                          <a:ea typeface="+mn-ea"/>
                          <a:cs typeface="+mn-cs"/>
                        </a:rPr>
                        <a:t>, осуществляется аттестационными комиссиями, формируемыми федеральными </a:t>
                      </a:r>
                      <a:r>
                        <a:rPr lang="ru-RU" sz="1500" b="0" i="0" u="none" strike="noStrike" kern="1200" baseline="0" dirty="0" smtClean="0">
                          <a:solidFill>
                            <a:srgbClr val="00B0F0"/>
                          </a:solidFill>
                          <a:latin typeface="+mn-lt"/>
                          <a:ea typeface="+mn-ea"/>
                          <a:cs typeface="+mn-cs"/>
                        </a:rPr>
                        <a:t>государственными органами</a:t>
                      </a:r>
                      <a:r>
                        <a:rPr lang="ru-RU" sz="1500" b="0" i="0" u="none" strike="noStrike" kern="1200" baseline="0" dirty="0" smtClean="0">
                          <a:solidFill>
                            <a:schemeClr val="dk1"/>
                          </a:solidFill>
                          <a:latin typeface="+mn-lt"/>
                          <a:ea typeface="+mn-ea"/>
                          <a:cs typeface="+mn-cs"/>
                        </a:rPr>
                        <a:t>, в ведении которых эти организации находятся, а в отношении педагогических работников организаций, находящихся в ведении субъекта РФ, педагогических работников муниципальных и частных организаций </a:t>
                      </a:r>
                      <a:r>
                        <a:rPr lang="ru-RU" sz="1500" b="0" i="0" u="none" strike="noStrike" kern="1200" baseline="0" dirty="0" smtClean="0">
                          <a:solidFill>
                            <a:srgbClr val="00B0F0"/>
                          </a:solidFill>
                          <a:latin typeface="+mn-lt"/>
                          <a:ea typeface="+mn-ea"/>
                          <a:cs typeface="+mn-cs"/>
                        </a:rPr>
                        <a:t>(за исключением педагогических работников организаций, находящихся в ведении федеральной территории «Сириус»*, и частных организаций, находящихся в федеральной территории «Сириус»), </a:t>
                      </a:r>
                      <a:r>
                        <a:rPr lang="ru-RU" sz="1500" b="0" i="0" u="none" strike="noStrike" kern="1200" baseline="0" dirty="0" smtClean="0">
                          <a:solidFill>
                            <a:schemeClr val="dk1"/>
                          </a:solidFill>
                          <a:latin typeface="+mn-lt"/>
                          <a:ea typeface="+mn-ea"/>
                          <a:cs typeface="+mn-cs"/>
                        </a:rPr>
                        <a:t>проведение аттестации осуществляется аттестационными комиссиями, формируемыми уполномоченными органами государственной власти субъектов РФ. </a:t>
                      </a:r>
                    </a:p>
                    <a:p>
                      <a:pPr algn="just"/>
                      <a:r>
                        <a:rPr lang="ru-RU" sz="1500" b="0" i="0" u="none" strike="noStrike" kern="1200" baseline="0" dirty="0" smtClean="0">
                          <a:solidFill>
                            <a:srgbClr val="00B0F0"/>
                          </a:solidFill>
                          <a:latin typeface="+mn-lt"/>
                          <a:ea typeface="+mn-ea"/>
                          <a:cs typeface="+mn-cs"/>
                        </a:rPr>
                        <a:t>Проведение аттестации педагогических работников организаций, находящихся в ведении федеральной территории "Сириус", а также педагогических работников частных организаций, находящихся в федеральной территории "Сириус", осуществляется аттестационными комиссиями, формируемыми органами публичной власти федеральной территории "Сириус". </a:t>
                      </a:r>
                    </a:p>
                    <a:p>
                      <a:pPr algn="just"/>
                      <a:r>
                        <a:rPr lang="ru-RU" sz="1500" b="0" i="1" u="none" strike="noStrike" kern="1200" baseline="0" dirty="0" smtClean="0">
                          <a:solidFill>
                            <a:schemeClr val="dk1"/>
                          </a:solidFill>
                          <a:latin typeface="+mn-lt"/>
                          <a:ea typeface="+mn-ea"/>
                          <a:cs typeface="+mn-cs"/>
                        </a:rPr>
                        <a:t>*Часть 4 статьи 8 Федерального закона об образовании</a:t>
                      </a:r>
                      <a:endParaRPr lang="ru-RU" sz="1500" dirty="0">
                        <a:solidFill>
                          <a:srgbClr val="00B0F0"/>
                        </a:solidFill>
                      </a:endParaRPr>
                    </a:p>
                  </a:txBody>
                  <a:tcPr>
                    <a:solidFill>
                      <a:schemeClr val="accent1">
                        <a:lumMod val="40000"/>
                        <a:lumOff val="60000"/>
                      </a:schemeClr>
                    </a:solidFill>
                  </a:tcPr>
                </a:tc>
                <a:extLst>
                  <a:ext uri="{0D108BD9-81ED-4DB2-BD59-A6C34878D82A}">
                    <a16:rowId xmlns:a16="http://schemas.microsoft.com/office/drawing/2014/main" val="476609340"/>
                  </a:ext>
                </a:extLst>
              </a:tr>
            </a:tbl>
          </a:graphicData>
        </a:graphic>
      </p:graphicFrame>
    </p:spTree>
    <p:extLst>
      <p:ext uri="{BB962C8B-B14F-4D97-AF65-F5344CB8AC3E}">
        <p14:creationId xmlns:p14="http://schemas.microsoft.com/office/powerpoint/2010/main" val="39775536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105939027"/>
              </p:ext>
            </p:extLst>
          </p:nvPr>
        </p:nvGraphicFramePr>
        <p:xfrm>
          <a:off x="477076" y="719666"/>
          <a:ext cx="11039062" cy="5694386"/>
        </p:xfrm>
        <a:graphic>
          <a:graphicData uri="http://schemas.openxmlformats.org/drawingml/2006/table">
            <a:tbl>
              <a:tblPr firstRow="1" bandRow="1">
                <a:tableStyleId>{5C22544A-7EE6-4342-B048-85BDC9FD1C3A}</a:tableStyleId>
              </a:tblPr>
              <a:tblGrid>
                <a:gridCol w="5519531">
                  <a:extLst>
                    <a:ext uri="{9D8B030D-6E8A-4147-A177-3AD203B41FA5}">
                      <a16:colId xmlns:a16="http://schemas.microsoft.com/office/drawing/2014/main" val="956279043"/>
                    </a:ext>
                  </a:extLst>
                </a:gridCol>
                <a:gridCol w="5519531">
                  <a:extLst>
                    <a:ext uri="{9D8B030D-6E8A-4147-A177-3AD203B41FA5}">
                      <a16:colId xmlns:a16="http://schemas.microsoft.com/office/drawing/2014/main" val="1340652606"/>
                    </a:ext>
                  </a:extLst>
                </a:gridCol>
              </a:tblGrid>
              <a:tr h="1222855">
                <a:tc gridSpan="2">
                  <a:txBody>
                    <a:bodyPr/>
                    <a:lstStyle/>
                    <a:p>
                      <a:pPr algn="ctr"/>
                      <a:r>
                        <a:rPr lang="ru-RU" dirty="0" smtClean="0"/>
                        <a:t>Федеральный закон от 29 декабря 2012 г. №273-ФЗ «Об образовании в Российской Федерации»</a:t>
                      </a:r>
                    </a:p>
                    <a:p>
                      <a:pPr algn="ctr"/>
                      <a:endParaRPr lang="ru-RU" dirty="0" smtClean="0"/>
                    </a:p>
                    <a:p>
                      <a:pPr algn="ctr"/>
                      <a:r>
                        <a:rPr lang="ru-RU" dirty="0" smtClean="0"/>
                        <a:t>Статья 49. Аттестация педагогических работников</a:t>
                      </a:r>
                    </a:p>
                    <a:p>
                      <a:pPr algn="ctr"/>
                      <a:endParaRPr lang="ru-RU" dirty="0"/>
                    </a:p>
                  </a:txBody>
                  <a:tcPr/>
                </a:tc>
                <a:tc hMerge="1">
                  <a:txBody>
                    <a:bodyPr/>
                    <a:lstStyle/>
                    <a:p>
                      <a:endParaRPr lang="ru-RU" dirty="0"/>
                    </a:p>
                  </a:txBody>
                  <a:tcPr/>
                </a:tc>
                <a:extLst>
                  <a:ext uri="{0D108BD9-81ED-4DB2-BD59-A6C34878D82A}">
                    <a16:rowId xmlns:a16="http://schemas.microsoft.com/office/drawing/2014/main" val="4091077219"/>
                  </a:ext>
                </a:extLst>
              </a:tr>
              <a:tr h="708901">
                <a:tc>
                  <a:txBody>
                    <a:bodyPr/>
                    <a:lstStyle/>
                    <a:p>
                      <a:r>
                        <a:rPr lang="ru-RU" dirty="0" smtClean="0"/>
                        <a:t>Часть 4 изменена с 6 августа 2019 г. – Федеральный закон от 26 июля 2019 г. №232-ФЗ</a:t>
                      </a:r>
                      <a:endParaRPr lang="ru-RU" dirty="0"/>
                    </a:p>
                  </a:txBody>
                  <a:tcPr>
                    <a:solidFill>
                      <a:schemeClr val="accent1">
                        <a:lumMod val="60000"/>
                        <a:lumOff val="40000"/>
                      </a:schemeClr>
                    </a:solidFill>
                  </a:tcPr>
                </a:tc>
                <a:tc>
                  <a:txBody>
                    <a:bodyPr/>
                    <a:lstStyle/>
                    <a:p>
                      <a:r>
                        <a:rPr lang="ru-RU" dirty="0" smtClean="0"/>
                        <a:t>Часть</a:t>
                      </a:r>
                      <a:r>
                        <a:rPr lang="ru-RU" baseline="0" dirty="0" smtClean="0"/>
                        <a:t> 4 изменена с 24 июля 2023 г. – Федеральный закон от 24 июля 2023 г. №385-ФЗ</a:t>
                      </a:r>
                      <a:endParaRPr lang="ru-RU" dirty="0"/>
                    </a:p>
                  </a:txBody>
                  <a:tcPr>
                    <a:solidFill>
                      <a:schemeClr val="accent1">
                        <a:lumMod val="60000"/>
                        <a:lumOff val="40000"/>
                      </a:schemeClr>
                    </a:solidFill>
                  </a:tcPr>
                </a:tc>
                <a:extLst>
                  <a:ext uri="{0D108BD9-81ED-4DB2-BD59-A6C34878D82A}">
                    <a16:rowId xmlns:a16="http://schemas.microsoft.com/office/drawing/2014/main" val="169459132"/>
                  </a:ext>
                </a:extLst>
              </a:tr>
              <a:tr h="3762630">
                <a:tc>
                  <a:txBody>
                    <a:bodyPr/>
                    <a:lstStyle/>
                    <a:p>
                      <a:pPr algn="just"/>
                      <a:r>
                        <a:rPr lang="ru-RU" dirty="0" smtClean="0"/>
                        <a:t>4. Порядок</a:t>
                      </a:r>
                      <a:r>
                        <a:rPr lang="ru-RU" baseline="0" dirty="0" smtClean="0"/>
                        <a:t> проведения аттестации педагогических работников устанавливается федеральным органом исполнительной власти, осуществляющим функции по выработке и реализации государственной политики и нормативно-правовому регулированию в сфере общего образования, по согласованию с федеральным органом исполнительной власти, осуществляющим функции по выработке государственной политики и нормативно-правовому регулированию в сфере труда.</a:t>
                      </a:r>
                      <a:endParaRPr lang="ru-RU" dirty="0"/>
                    </a:p>
                  </a:txBody>
                  <a:tcPr>
                    <a:solidFill>
                      <a:schemeClr val="accent1">
                        <a:lumMod val="40000"/>
                        <a:lumOff val="60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ru-RU" dirty="0" smtClean="0"/>
                        <a:t>4. Порядок</a:t>
                      </a:r>
                      <a:r>
                        <a:rPr lang="ru-RU" baseline="0" dirty="0" smtClean="0"/>
                        <a:t> проведения аттестации педагогических работников устанавливается федеральным органом исполнительной власти, осуществляющим функции по выработке и реализации государственной политики и нормативно-правовому регулированию в сфере общего образования, по согласованию с федеральным органом исполнительной власти, осуществляющим функции по выработке </a:t>
                      </a:r>
                      <a:r>
                        <a:rPr lang="ru-RU" baseline="0" dirty="0" smtClean="0">
                          <a:solidFill>
                            <a:srgbClr val="00B0F0"/>
                          </a:solidFill>
                        </a:rPr>
                        <a:t>и реализации </a:t>
                      </a:r>
                      <a:r>
                        <a:rPr lang="ru-RU" baseline="0" dirty="0" smtClean="0"/>
                        <a:t>государственной политики и нормативно-правовому регулированию в сфере труда.</a:t>
                      </a:r>
                      <a:endParaRPr lang="ru-RU" dirty="0" smtClean="0"/>
                    </a:p>
                    <a:p>
                      <a:endParaRPr lang="ru-RU" dirty="0"/>
                    </a:p>
                  </a:txBody>
                  <a:tcPr>
                    <a:solidFill>
                      <a:schemeClr val="accent1">
                        <a:lumMod val="40000"/>
                        <a:lumOff val="60000"/>
                      </a:schemeClr>
                    </a:solidFill>
                  </a:tcPr>
                </a:tc>
                <a:extLst>
                  <a:ext uri="{0D108BD9-81ED-4DB2-BD59-A6C34878D82A}">
                    <a16:rowId xmlns:a16="http://schemas.microsoft.com/office/drawing/2014/main" val="1930252821"/>
                  </a:ext>
                </a:extLst>
              </a:tr>
            </a:tbl>
          </a:graphicData>
        </a:graphic>
      </p:graphicFrame>
    </p:spTree>
    <p:extLst>
      <p:ext uri="{BB962C8B-B14F-4D97-AF65-F5344CB8AC3E}">
        <p14:creationId xmlns:p14="http://schemas.microsoft.com/office/powerpoint/2010/main" val="28657206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33434243"/>
              </p:ext>
            </p:extLst>
          </p:nvPr>
        </p:nvGraphicFramePr>
        <p:xfrm>
          <a:off x="449943" y="562637"/>
          <a:ext cx="11321142" cy="4084320"/>
        </p:xfrm>
        <a:graphic>
          <a:graphicData uri="http://schemas.openxmlformats.org/drawingml/2006/table">
            <a:tbl>
              <a:tblPr firstRow="1" bandRow="1">
                <a:tableStyleId>{5C22544A-7EE6-4342-B048-85BDC9FD1C3A}</a:tableStyleId>
              </a:tblPr>
              <a:tblGrid>
                <a:gridCol w="5660571">
                  <a:extLst>
                    <a:ext uri="{9D8B030D-6E8A-4147-A177-3AD203B41FA5}">
                      <a16:colId xmlns:a16="http://schemas.microsoft.com/office/drawing/2014/main" val="489745937"/>
                    </a:ext>
                  </a:extLst>
                </a:gridCol>
                <a:gridCol w="5660571">
                  <a:extLst>
                    <a:ext uri="{9D8B030D-6E8A-4147-A177-3AD203B41FA5}">
                      <a16:colId xmlns:a16="http://schemas.microsoft.com/office/drawing/2014/main" val="891547101"/>
                    </a:ext>
                  </a:extLst>
                </a:gridCol>
              </a:tblGrid>
              <a:tr h="222335">
                <a:tc gridSpan="2">
                  <a:txBody>
                    <a:bodyPr/>
                    <a:lstStyle/>
                    <a:p>
                      <a:pPr algn="ctr"/>
                      <a:r>
                        <a:rPr lang="ru-RU" sz="1800" b="1" i="0" u="none" strike="noStrike" kern="1200" baseline="0" dirty="0" smtClean="0">
                          <a:solidFill>
                            <a:schemeClr val="lt1"/>
                          </a:solidFill>
                          <a:latin typeface="+mn-lt"/>
                          <a:ea typeface="+mn-ea"/>
                          <a:cs typeface="+mn-cs"/>
                        </a:rPr>
                        <a:t>Состав аттестационной комиссии </a:t>
                      </a:r>
                      <a:r>
                        <a:rPr lang="ru-RU" sz="1800" b="0" i="0" u="none" strike="noStrike" kern="1200" baseline="0" dirty="0" smtClean="0">
                          <a:solidFill>
                            <a:schemeClr val="lt1"/>
                          </a:solidFill>
                          <a:latin typeface="+mn-lt"/>
                          <a:ea typeface="+mn-ea"/>
                          <a:cs typeface="+mn-cs"/>
                        </a:rPr>
                        <a:t>		</a:t>
                      </a:r>
                    </a:p>
                  </a:txBody>
                  <a:tcPr/>
                </a:tc>
                <a:tc hMerge="1">
                  <a:txBody>
                    <a:bodyPr/>
                    <a:lstStyle/>
                    <a:p>
                      <a:endParaRPr lang="ru-RU" dirty="0"/>
                    </a:p>
                  </a:txBody>
                  <a:tcPr/>
                </a:tc>
                <a:extLst>
                  <a:ext uri="{0D108BD9-81ED-4DB2-BD59-A6C34878D82A}">
                    <a16:rowId xmlns:a16="http://schemas.microsoft.com/office/drawing/2014/main" val="371826827"/>
                  </a:ext>
                </a:extLst>
              </a:tr>
              <a:tr h="222335">
                <a:tc>
                  <a:txBody>
                    <a:bodyPr/>
                    <a:lstStyle/>
                    <a:p>
                      <a:pPr algn="ctr"/>
                      <a:r>
                        <a:rPr lang="ru-RU" dirty="0" smtClean="0">
                          <a:solidFill>
                            <a:srgbClr val="FF0000"/>
                          </a:solidFill>
                        </a:rPr>
                        <a:t>Приказ-</a:t>
                      </a:r>
                      <a:r>
                        <a:rPr lang="ru-RU" baseline="0" dirty="0" smtClean="0">
                          <a:solidFill>
                            <a:srgbClr val="FF0000"/>
                          </a:solidFill>
                        </a:rPr>
                        <a:t>276 (до 01.09.2023)</a:t>
                      </a:r>
                      <a:endParaRPr lang="ru-RU" dirty="0">
                        <a:solidFill>
                          <a:srgbClr val="FF0000"/>
                        </a:solidFill>
                      </a:endParaRPr>
                    </a:p>
                  </a:txBody>
                  <a:tcPr/>
                </a:tc>
                <a:tc>
                  <a:txBody>
                    <a:bodyPr/>
                    <a:lstStyle/>
                    <a:p>
                      <a:pPr algn="ctr"/>
                      <a:r>
                        <a:rPr lang="ru-RU" dirty="0" smtClean="0">
                          <a:solidFill>
                            <a:schemeClr val="accent2">
                              <a:lumMod val="50000"/>
                            </a:schemeClr>
                          </a:solidFill>
                        </a:rPr>
                        <a:t>Приказ-196 (после 01.09.2023)</a:t>
                      </a:r>
                      <a:endParaRPr lang="ru-RU" dirty="0">
                        <a:solidFill>
                          <a:schemeClr val="accent2">
                            <a:lumMod val="50000"/>
                          </a:schemeClr>
                        </a:solidFill>
                      </a:endParaRPr>
                    </a:p>
                  </a:txBody>
                  <a:tcPr/>
                </a:tc>
                <a:extLst>
                  <a:ext uri="{0D108BD9-81ED-4DB2-BD59-A6C34878D82A}">
                    <a16:rowId xmlns:a16="http://schemas.microsoft.com/office/drawing/2014/main" val="229831522"/>
                  </a:ext>
                </a:extLst>
              </a:tr>
              <a:tr h="3201835">
                <a:tc>
                  <a:txBody>
                    <a:bodyPr/>
                    <a:lstStyle/>
                    <a:p>
                      <a:pPr algn="just"/>
                      <a:r>
                        <a:rPr lang="ru-RU" sz="1800" b="0" i="0" u="none" strike="noStrike" kern="1200" baseline="0" dirty="0" smtClean="0">
                          <a:solidFill>
                            <a:schemeClr val="dk1"/>
                          </a:solidFill>
                          <a:latin typeface="+mn-lt"/>
                          <a:ea typeface="+mn-ea"/>
                          <a:cs typeface="+mn-cs"/>
                        </a:rPr>
                        <a:t>26. </a:t>
                      </a:r>
                      <a:r>
                        <a:rPr lang="ru-RU" sz="1800" b="0" i="0" u="none" strike="noStrike" kern="1200" baseline="0" dirty="0" smtClean="0">
                          <a:solidFill>
                            <a:srgbClr val="FF0000"/>
                          </a:solidFill>
                          <a:latin typeface="+mn-lt"/>
                          <a:ea typeface="+mn-ea"/>
                          <a:cs typeface="+mn-cs"/>
                        </a:rPr>
                        <a:t>При формировании </a:t>
                      </a:r>
                      <a:r>
                        <a:rPr lang="ru-RU" sz="1800" b="0" i="0" u="none" strike="noStrike" kern="1200" baseline="0" dirty="0" smtClean="0">
                          <a:solidFill>
                            <a:schemeClr val="dk1"/>
                          </a:solidFill>
                          <a:latin typeface="+mn-lt"/>
                          <a:ea typeface="+mn-ea"/>
                          <a:cs typeface="+mn-cs"/>
                        </a:rPr>
                        <a:t>аттестационных комиссий </a:t>
                      </a:r>
                      <a:r>
                        <a:rPr lang="ru-RU" sz="1800" b="0" i="0" u="none" strike="noStrike" kern="1200" baseline="0" dirty="0" smtClean="0">
                          <a:solidFill>
                            <a:srgbClr val="FF0000"/>
                          </a:solidFill>
                          <a:latin typeface="+mn-lt"/>
                          <a:ea typeface="+mn-ea"/>
                          <a:cs typeface="+mn-cs"/>
                        </a:rPr>
                        <a:t>определяются их составы, регламент работы, а также условия привлечения </a:t>
                      </a:r>
                      <a:r>
                        <a:rPr lang="ru-RU" sz="1800" b="0" i="0" u="none" strike="noStrike" kern="1200" baseline="0" dirty="0" smtClean="0">
                          <a:solidFill>
                            <a:schemeClr val="dk1"/>
                          </a:solidFill>
                          <a:latin typeface="+mn-lt"/>
                          <a:ea typeface="+mn-ea"/>
                          <a:cs typeface="+mn-cs"/>
                        </a:rPr>
                        <a:t>специалистов для осуществления всестороннего анализа профессиональной деятельности педагогических работников. </a:t>
                      </a:r>
                    </a:p>
                    <a:p>
                      <a:pPr algn="just"/>
                      <a:r>
                        <a:rPr lang="ru-RU" sz="1800" b="0" i="0" u="none" strike="noStrike" kern="1200" baseline="0" dirty="0" smtClean="0">
                          <a:solidFill>
                            <a:schemeClr val="dk1"/>
                          </a:solidFill>
                          <a:latin typeface="+mn-lt"/>
                          <a:ea typeface="+mn-ea"/>
                          <a:cs typeface="+mn-cs"/>
                        </a:rPr>
                        <a:t>В состав аттестационных комиссий </a:t>
                      </a:r>
                      <a:r>
                        <a:rPr lang="ru-RU" sz="1800" b="0" i="0" u="none" strike="noStrike" kern="1200" baseline="0" dirty="0" smtClean="0">
                          <a:solidFill>
                            <a:srgbClr val="FF0000"/>
                          </a:solidFill>
                          <a:latin typeface="+mn-lt"/>
                          <a:ea typeface="+mn-ea"/>
                          <a:cs typeface="+mn-cs"/>
                        </a:rPr>
                        <a:t>включается</a:t>
                      </a:r>
                      <a:r>
                        <a:rPr lang="ru-RU" sz="1800" b="0" i="0" u="none" strike="noStrike" kern="1200" baseline="0" dirty="0" smtClean="0">
                          <a:solidFill>
                            <a:schemeClr val="dk1"/>
                          </a:solidFill>
                          <a:latin typeface="+mn-lt"/>
                          <a:ea typeface="+mn-ea"/>
                          <a:cs typeface="+mn-cs"/>
                        </a:rPr>
                        <a:t> представитель соответствующего профессионального союза. 	</a:t>
                      </a:r>
                    </a:p>
                    <a:p>
                      <a:pPr algn="just"/>
                      <a:r>
                        <a:rPr lang="ru-RU" sz="1800" b="0" i="0" u="none" strike="noStrike" kern="1200" baseline="0" dirty="0" smtClean="0">
                          <a:solidFill>
                            <a:srgbClr val="FF0000"/>
                          </a:solidFill>
                          <a:latin typeface="+mn-lt"/>
                          <a:ea typeface="+mn-ea"/>
                          <a:cs typeface="+mn-cs"/>
                        </a:rPr>
                        <a:t>	</a:t>
                      </a:r>
                    </a:p>
                    <a:p>
                      <a:pPr algn="just"/>
                      <a:r>
                        <a:rPr lang="ru-RU" sz="1700" b="0" i="0" u="none" strike="noStrike" kern="1200" baseline="0" dirty="0" smtClean="0">
                          <a:solidFill>
                            <a:srgbClr val="FF0000"/>
                          </a:solidFill>
                          <a:latin typeface="+mn-lt"/>
                          <a:ea typeface="+mn-ea"/>
                          <a:cs typeface="+mn-cs"/>
                        </a:rPr>
                        <a:t>	</a:t>
                      </a:r>
                    </a:p>
                    <a:p>
                      <a:pPr algn="just"/>
                      <a:endParaRPr lang="ru-RU" sz="1700" b="0" i="0" u="none" strike="noStrike" kern="1200" baseline="0" dirty="0" smtClean="0">
                        <a:solidFill>
                          <a:schemeClr val="dk1"/>
                        </a:solidFill>
                        <a:latin typeface="+mn-lt"/>
                        <a:ea typeface="+mn-ea"/>
                        <a:cs typeface="+mn-cs"/>
                      </a:endParaRPr>
                    </a:p>
                  </a:txBody>
                  <a:tcPr>
                    <a:solidFill>
                      <a:schemeClr val="accent1">
                        <a:lumMod val="40000"/>
                        <a:lumOff val="60000"/>
                      </a:schemeClr>
                    </a:solidFill>
                  </a:tcPr>
                </a:tc>
                <a:tc>
                  <a:txBody>
                    <a:bodyPr/>
                    <a:lstStyle/>
                    <a:p>
                      <a:pPr algn="just"/>
                      <a:r>
                        <a:rPr lang="ru-RU" sz="1800" b="0" i="0" u="none" strike="noStrike" kern="1200" baseline="0" dirty="0" smtClean="0">
                          <a:solidFill>
                            <a:schemeClr val="dk1"/>
                          </a:solidFill>
                          <a:latin typeface="+mn-lt"/>
                          <a:ea typeface="+mn-ea"/>
                          <a:cs typeface="+mn-cs"/>
                        </a:rPr>
                        <a:t>26. В состав аттестационных комиссий, </a:t>
                      </a:r>
                      <a:r>
                        <a:rPr lang="ru-RU" sz="1800" b="0" i="0" u="none" strike="noStrike" kern="1200" baseline="0" dirty="0" smtClean="0">
                          <a:solidFill>
                            <a:srgbClr val="00B0F0"/>
                          </a:solidFill>
                          <a:latin typeface="+mn-lt"/>
                          <a:ea typeface="+mn-ea"/>
                          <a:cs typeface="+mn-cs"/>
                        </a:rPr>
                        <a:t>указанных в пункте 25 настоящего Порядка (далее - аттестационные комиссии), входит не менее 7 человек, включая </a:t>
                      </a:r>
                      <a:r>
                        <a:rPr lang="ru-RU" sz="1800" b="0" i="0" u="none" strike="noStrike" kern="1200" baseline="0" dirty="0" smtClean="0">
                          <a:solidFill>
                            <a:schemeClr val="dk1"/>
                          </a:solidFill>
                          <a:latin typeface="+mn-lt"/>
                          <a:ea typeface="+mn-ea"/>
                          <a:cs typeface="+mn-cs"/>
                        </a:rPr>
                        <a:t>представителя соответствующего профессионального союза и специалистов для осуществления всестороннего анализа профессиональной деятельности педагогических работников </a:t>
                      </a:r>
                      <a:r>
                        <a:rPr lang="ru-RU" sz="1800" b="0" i="0" u="none" strike="noStrike" kern="1200" baseline="0" dirty="0" smtClean="0">
                          <a:solidFill>
                            <a:srgbClr val="00B0F0"/>
                          </a:solidFill>
                          <a:latin typeface="+mn-lt"/>
                          <a:ea typeface="+mn-ea"/>
                          <a:cs typeface="+mn-cs"/>
                        </a:rPr>
                        <a:t>(далее - специалисты). 	</a:t>
                      </a:r>
                    </a:p>
                    <a:p>
                      <a:pPr algn="just"/>
                      <a:r>
                        <a:rPr lang="ru-RU" sz="1800" b="0" i="0" u="none" strike="noStrike" kern="1200" baseline="0" dirty="0" smtClean="0">
                          <a:solidFill>
                            <a:srgbClr val="00B0F0"/>
                          </a:solidFill>
                          <a:latin typeface="+mn-lt"/>
                          <a:ea typeface="+mn-ea"/>
                          <a:cs typeface="+mn-cs"/>
                        </a:rPr>
                        <a:t>	</a:t>
                      </a:r>
                    </a:p>
                    <a:p>
                      <a:pPr algn="just"/>
                      <a:r>
                        <a:rPr lang="ru-RU" sz="1700" b="0" i="0" u="none" strike="noStrike" kern="1200" baseline="0" dirty="0" smtClean="0">
                          <a:solidFill>
                            <a:srgbClr val="00B0F0"/>
                          </a:solidFill>
                          <a:latin typeface="+mn-lt"/>
                          <a:ea typeface="+mn-ea"/>
                          <a:cs typeface="+mn-cs"/>
                        </a:rPr>
                        <a:t>	</a:t>
                      </a:r>
                      <a:endParaRPr lang="ru-RU" sz="1700" dirty="0">
                        <a:solidFill>
                          <a:srgbClr val="00B0F0"/>
                        </a:solidFill>
                      </a:endParaRPr>
                    </a:p>
                  </a:txBody>
                  <a:tcPr>
                    <a:solidFill>
                      <a:schemeClr val="accent1">
                        <a:lumMod val="40000"/>
                        <a:lumOff val="60000"/>
                      </a:schemeClr>
                    </a:solidFill>
                  </a:tcPr>
                </a:tc>
                <a:extLst>
                  <a:ext uri="{0D108BD9-81ED-4DB2-BD59-A6C34878D82A}">
                    <a16:rowId xmlns:a16="http://schemas.microsoft.com/office/drawing/2014/main" val="476609340"/>
                  </a:ext>
                </a:extLst>
              </a:tr>
            </a:tbl>
          </a:graphicData>
        </a:graphic>
      </p:graphicFrame>
    </p:spTree>
    <p:extLst>
      <p:ext uri="{BB962C8B-B14F-4D97-AF65-F5344CB8AC3E}">
        <p14:creationId xmlns:p14="http://schemas.microsoft.com/office/powerpoint/2010/main" val="27730533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287711751"/>
              </p:ext>
            </p:extLst>
          </p:nvPr>
        </p:nvGraphicFramePr>
        <p:xfrm>
          <a:off x="420914" y="402980"/>
          <a:ext cx="11321142" cy="6035040"/>
        </p:xfrm>
        <a:graphic>
          <a:graphicData uri="http://schemas.openxmlformats.org/drawingml/2006/table">
            <a:tbl>
              <a:tblPr firstRow="1" bandRow="1">
                <a:tableStyleId>{5C22544A-7EE6-4342-B048-85BDC9FD1C3A}</a:tableStyleId>
              </a:tblPr>
              <a:tblGrid>
                <a:gridCol w="5660571">
                  <a:extLst>
                    <a:ext uri="{9D8B030D-6E8A-4147-A177-3AD203B41FA5}">
                      <a16:colId xmlns:a16="http://schemas.microsoft.com/office/drawing/2014/main" val="489745937"/>
                    </a:ext>
                  </a:extLst>
                </a:gridCol>
                <a:gridCol w="5660571">
                  <a:extLst>
                    <a:ext uri="{9D8B030D-6E8A-4147-A177-3AD203B41FA5}">
                      <a16:colId xmlns:a16="http://schemas.microsoft.com/office/drawing/2014/main" val="891547101"/>
                    </a:ext>
                  </a:extLst>
                </a:gridCol>
              </a:tblGrid>
              <a:tr h="352863">
                <a:tc gridSpan="2">
                  <a:txBody>
                    <a:bodyPr/>
                    <a:lstStyle/>
                    <a:p>
                      <a:pPr algn="ctr"/>
                      <a:r>
                        <a:rPr lang="ru-RU" sz="1800" b="1" i="0" u="none" strike="noStrike" kern="1200" baseline="0" dirty="0" smtClean="0">
                          <a:solidFill>
                            <a:schemeClr val="lt1"/>
                          </a:solidFill>
                          <a:latin typeface="+mn-lt"/>
                          <a:ea typeface="+mn-ea"/>
                          <a:cs typeface="+mn-cs"/>
                        </a:rPr>
                        <a:t>Требования к заявлению педагога в аттестационную комиссию </a:t>
                      </a:r>
                      <a:r>
                        <a:rPr lang="ru-RU" sz="1800" b="0" i="0" u="none" strike="noStrike" kern="1200" baseline="0" dirty="0" smtClean="0">
                          <a:solidFill>
                            <a:schemeClr val="lt1"/>
                          </a:solidFill>
                          <a:latin typeface="+mn-lt"/>
                          <a:ea typeface="+mn-ea"/>
                          <a:cs typeface="+mn-cs"/>
                        </a:rPr>
                        <a:t>			</a:t>
                      </a:r>
                    </a:p>
                  </a:txBody>
                  <a:tcPr/>
                </a:tc>
                <a:tc hMerge="1">
                  <a:txBody>
                    <a:bodyPr/>
                    <a:lstStyle/>
                    <a:p>
                      <a:endParaRPr lang="ru-RU" dirty="0"/>
                    </a:p>
                  </a:txBody>
                  <a:tcPr/>
                </a:tc>
                <a:extLst>
                  <a:ext uri="{0D108BD9-81ED-4DB2-BD59-A6C34878D82A}">
                    <a16:rowId xmlns:a16="http://schemas.microsoft.com/office/drawing/2014/main" val="371826827"/>
                  </a:ext>
                </a:extLst>
              </a:tr>
              <a:tr h="352863">
                <a:tc>
                  <a:txBody>
                    <a:bodyPr/>
                    <a:lstStyle/>
                    <a:p>
                      <a:pPr algn="ctr"/>
                      <a:r>
                        <a:rPr lang="ru-RU" dirty="0" smtClean="0">
                          <a:solidFill>
                            <a:srgbClr val="FF0000"/>
                          </a:solidFill>
                        </a:rPr>
                        <a:t>Приказ-</a:t>
                      </a:r>
                      <a:r>
                        <a:rPr lang="ru-RU" baseline="0" dirty="0" smtClean="0">
                          <a:solidFill>
                            <a:srgbClr val="FF0000"/>
                          </a:solidFill>
                        </a:rPr>
                        <a:t>276 (до 01.09.2023)</a:t>
                      </a:r>
                      <a:endParaRPr lang="ru-RU" dirty="0">
                        <a:solidFill>
                          <a:srgbClr val="FF0000"/>
                        </a:solidFill>
                      </a:endParaRPr>
                    </a:p>
                  </a:txBody>
                  <a:tcPr/>
                </a:tc>
                <a:tc>
                  <a:txBody>
                    <a:bodyPr/>
                    <a:lstStyle/>
                    <a:p>
                      <a:pPr algn="ctr"/>
                      <a:r>
                        <a:rPr lang="ru-RU" dirty="0" smtClean="0">
                          <a:solidFill>
                            <a:schemeClr val="accent2">
                              <a:lumMod val="50000"/>
                            </a:schemeClr>
                          </a:solidFill>
                        </a:rPr>
                        <a:t>Приказ-196 (после 01.09.2023)</a:t>
                      </a:r>
                      <a:endParaRPr lang="ru-RU" dirty="0">
                        <a:solidFill>
                          <a:schemeClr val="accent2">
                            <a:lumMod val="50000"/>
                          </a:schemeClr>
                        </a:solidFill>
                      </a:endParaRPr>
                    </a:p>
                  </a:txBody>
                  <a:tcPr/>
                </a:tc>
                <a:extLst>
                  <a:ext uri="{0D108BD9-81ED-4DB2-BD59-A6C34878D82A}">
                    <a16:rowId xmlns:a16="http://schemas.microsoft.com/office/drawing/2014/main" val="229831522"/>
                  </a:ext>
                </a:extLst>
              </a:tr>
              <a:tr h="5292094">
                <a:tc>
                  <a:txBody>
                    <a:bodyPr/>
                    <a:lstStyle/>
                    <a:p>
                      <a:pPr algn="just"/>
                      <a:r>
                        <a:rPr lang="ru-RU" sz="1800" b="0" i="0" u="none" strike="noStrike" kern="1200" baseline="0" dirty="0" smtClean="0">
                          <a:solidFill>
                            <a:schemeClr val="dk1"/>
                          </a:solidFill>
                          <a:latin typeface="+mn-lt"/>
                          <a:ea typeface="+mn-ea"/>
                          <a:cs typeface="+mn-cs"/>
                        </a:rPr>
                        <a:t>27. Аттестация педагогических работников проводится на основании их заявлений, подаваемых непосредственно в аттестационную комиссию, либо </a:t>
                      </a:r>
                      <a:r>
                        <a:rPr lang="ru-RU" sz="1800" b="0" i="0" u="none" strike="noStrike" kern="1200" baseline="0" dirty="0" smtClean="0">
                          <a:solidFill>
                            <a:srgbClr val="FF0000"/>
                          </a:solidFill>
                          <a:latin typeface="+mn-lt"/>
                          <a:ea typeface="+mn-ea"/>
                          <a:cs typeface="+mn-cs"/>
                        </a:rPr>
                        <a:t>направляемых педагогическими работниками</a:t>
                      </a:r>
                      <a:r>
                        <a:rPr lang="ru-RU" sz="1800" b="0" i="0" u="none" strike="noStrike" kern="1200" baseline="0" dirty="0" smtClean="0">
                          <a:solidFill>
                            <a:schemeClr val="dk1"/>
                          </a:solidFill>
                          <a:latin typeface="+mn-lt"/>
                          <a:ea typeface="+mn-ea"/>
                          <a:cs typeface="+mn-cs"/>
                        </a:rPr>
                        <a:t> в адрес аттестационной комиссии по почте письмом с уведомлением о вручении или с уведомлением в форме электронного документа с использованием информационно-телекоммуникационных сетей общего пользования, в том числе сети "Интернет". </a:t>
                      </a:r>
                      <a:r>
                        <a:rPr lang="ru-RU" sz="1700" b="0" i="0" u="none" strike="noStrike" kern="1200" baseline="0" dirty="0" smtClean="0">
                          <a:solidFill>
                            <a:srgbClr val="FF0000"/>
                          </a:solidFill>
                          <a:latin typeface="+mn-lt"/>
                          <a:ea typeface="+mn-ea"/>
                          <a:cs typeface="+mn-cs"/>
                        </a:rPr>
                        <a:t>	</a:t>
                      </a:r>
                    </a:p>
                    <a:p>
                      <a:pPr algn="just"/>
                      <a:endParaRPr lang="ru-RU" sz="1700" b="0" i="0" u="none" strike="noStrike" kern="1200" baseline="0" dirty="0" smtClean="0">
                        <a:solidFill>
                          <a:schemeClr val="dk1"/>
                        </a:solidFill>
                        <a:latin typeface="+mn-lt"/>
                        <a:ea typeface="+mn-ea"/>
                        <a:cs typeface="+mn-cs"/>
                      </a:endParaRPr>
                    </a:p>
                  </a:txBody>
                  <a:tcPr>
                    <a:solidFill>
                      <a:schemeClr val="accent1">
                        <a:lumMod val="40000"/>
                        <a:lumOff val="60000"/>
                      </a:schemeClr>
                    </a:solidFill>
                  </a:tcPr>
                </a:tc>
                <a:tc>
                  <a:txBody>
                    <a:bodyPr/>
                    <a:lstStyle/>
                    <a:p>
                      <a:pPr algn="just"/>
                      <a:r>
                        <a:rPr lang="ru-RU" sz="1800" b="0" i="0" u="none" strike="noStrike" kern="1200" baseline="0" dirty="0" smtClean="0">
                          <a:solidFill>
                            <a:schemeClr val="dk1"/>
                          </a:solidFill>
                          <a:latin typeface="+mn-lt"/>
                          <a:ea typeface="+mn-ea"/>
                          <a:cs typeface="+mn-cs"/>
                        </a:rPr>
                        <a:t>27. Аттестация педагогических работников </a:t>
                      </a:r>
                      <a:r>
                        <a:rPr lang="ru-RU" sz="1800" b="0" i="0" u="none" strike="noStrike" kern="1200" baseline="0" dirty="0" smtClean="0">
                          <a:solidFill>
                            <a:srgbClr val="00B0F0"/>
                          </a:solidFill>
                          <a:latin typeface="+mn-lt"/>
                          <a:ea typeface="+mn-ea"/>
                          <a:cs typeface="+mn-cs"/>
                        </a:rPr>
                        <a:t>в целях установления первой или высшей квалификационных категорий </a:t>
                      </a:r>
                      <a:r>
                        <a:rPr lang="ru-RU" sz="1800" b="0" i="0" u="none" strike="noStrike" kern="1200" baseline="0" dirty="0" smtClean="0">
                          <a:solidFill>
                            <a:schemeClr val="dk1"/>
                          </a:solidFill>
                          <a:latin typeface="+mn-lt"/>
                          <a:ea typeface="+mn-ea"/>
                          <a:cs typeface="+mn-cs"/>
                        </a:rPr>
                        <a:t>проводится на основании их заявлений, подаваемых непосредственно в аттестационную комиссию, либо направленных в адрес аттестационной комиссии по почте письмом с уведомлением о вручении или с уведомлением в форме электронного документа с использованием информационно-телекоммуникационных сетей общего пользования, в том числе информационно-телекоммуникационной сети "Интернет" (далее - сеть "Интернет"), </a:t>
                      </a:r>
                      <a:r>
                        <a:rPr lang="ru-RU" sz="1800" b="0" i="0" u="none" strike="noStrike" kern="1200" baseline="0" dirty="0" smtClean="0">
                          <a:solidFill>
                            <a:srgbClr val="00B0F0"/>
                          </a:solidFill>
                          <a:latin typeface="+mn-lt"/>
                          <a:ea typeface="+mn-ea"/>
                          <a:cs typeface="+mn-cs"/>
                        </a:rPr>
                        <a:t>либо посредством федеральной государственной информационной системы "Единый портал государственных и муниципальных услуг (функций)" (далее – ЕПГУ) либо региональных порталов государственных и муниципальных услуг, интегрированных с ЕПГУ (далее – заявление в аттестационную комиссию). </a:t>
                      </a:r>
                      <a:endParaRPr lang="ru-RU" sz="1700" dirty="0">
                        <a:solidFill>
                          <a:srgbClr val="00B0F0"/>
                        </a:solidFill>
                      </a:endParaRPr>
                    </a:p>
                  </a:txBody>
                  <a:tcPr>
                    <a:solidFill>
                      <a:schemeClr val="accent1">
                        <a:lumMod val="40000"/>
                        <a:lumOff val="60000"/>
                      </a:schemeClr>
                    </a:solidFill>
                  </a:tcPr>
                </a:tc>
                <a:extLst>
                  <a:ext uri="{0D108BD9-81ED-4DB2-BD59-A6C34878D82A}">
                    <a16:rowId xmlns:a16="http://schemas.microsoft.com/office/drawing/2014/main" val="476609340"/>
                  </a:ext>
                </a:extLst>
              </a:tr>
            </a:tbl>
          </a:graphicData>
        </a:graphic>
      </p:graphicFrame>
    </p:spTree>
    <p:extLst>
      <p:ext uri="{BB962C8B-B14F-4D97-AF65-F5344CB8AC3E}">
        <p14:creationId xmlns:p14="http://schemas.microsoft.com/office/powerpoint/2010/main" val="28916088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191730" y="329615"/>
            <a:ext cx="11621728" cy="2308324"/>
          </a:xfrm>
          <a:prstGeom prst="rect">
            <a:avLst/>
          </a:prstGeom>
        </p:spPr>
        <p:txBody>
          <a:bodyPr wrap="square">
            <a:spAutoFit/>
          </a:bodyPr>
          <a:lstStyle/>
          <a:p>
            <a:pPr algn="ctr"/>
            <a:r>
              <a:rPr lang="ru-RU" sz="2400" b="1" dirty="0" smtClean="0">
                <a:solidFill>
                  <a:srgbClr val="002060"/>
                </a:solidFill>
                <a:latin typeface="Times New Roman" panose="02020603050405020304" pitchFamily="18" charset="0"/>
                <a:cs typeface="Times New Roman" panose="02020603050405020304" pitchFamily="18" charset="0"/>
              </a:rPr>
              <a:t>Заявления о присвоении квалификационных категорий принимаются на региональном аттестационном портале педагогов ХМАО</a:t>
            </a:r>
          </a:p>
          <a:p>
            <a:pPr algn="ctr"/>
            <a:r>
              <a:rPr lang="ru-RU" sz="2400" b="1" dirty="0" smtClean="0">
                <a:solidFill>
                  <a:srgbClr val="002060"/>
                </a:solidFill>
                <a:latin typeface="Times New Roman" panose="02020603050405020304" pitchFamily="18" charset="0"/>
                <a:cs typeface="Times New Roman" panose="02020603050405020304" pitchFamily="18" charset="0"/>
              </a:rPr>
              <a:t>Адрес страницы сайта: </a:t>
            </a:r>
            <a:r>
              <a:rPr lang="en-US" sz="2400" b="1" dirty="0">
                <a:solidFill>
                  <a:srgbClr val="002060"/>
                </a:solidFill>
                <a:latin typeface="Times New Roman" panose="02020603050405020304" pitchFamily="18" charset="0"/>
                <a:cs typeface="Times New Roman" panose="02020603050405020304" pitchFamily="18" charset="0"/>
              </a:rPr>
              <a:t>https://att.iro86.ru</a:t>
            </a:r>
            <a:r>
              <a:rPr lang="en-US" sz="2400" b="1" dirty="0" smtClean="0">
                <a:solidFill>
                  <a:srgbClr val="002060"/>
                </a:solidFill>
                <a:latin typeface="Times New Roman" panose="02020603050405020304" pitchFamily="18" charset="0"/>
                <a:cs typeface="Times New Roman" panose="02020603050405020304" pitchFamily="18" charset="0"/>
              </a:rPr>
              <a:t>/</a:t>
            </a:r>
            <a:r>
              <a:rPr lang="ru-RU" sz="2400" b="1" dirty="0" smtClean="0">
                <a:solidFill>
                  <a:srgbClr val="002060"/>
                </a:solidFill>
                <a:latin typeface="Times New Roman" panose="02020603050405020304" pitchFamily="18" charset="0"/>
                <a:cs typeface="Times New Roman" panose="02020603050405020304" pitchFamily="18" charset="0"/>
              </a:rPr>
              <a:t>.</a:t>
            </a:r>
          </a:p>
          <a:p>
            <a:pPr algn="ctr"/>
            <a:r>
              <a:rPr lang="ru-RU" sz="2400" b="1" dirty="0" smtClean="0">
                <a:solidFill>
                  <a:srgbClr val="002060"/>
                </a:solidFill>
                <a:latin typeface="Times New Roman" panose="02020603050405020304" pitchFamily="18" charset="0"/>
                <a:cs typeface="Times New Roman" panose="02020603050405020304" pitchFamily="18" charset="0"/>
              </a:rPr>
              <a:t>Ссылка на </a:t>
            </a:r>
            <a:r>
              <a:rPr lang="ru-RU" sz="2400" b="1" dirty="0">
                <a:solidFill>
                  <a:srgbClr val="002060"/>
                </a:solidFill>
                <a:latin typeface="Times New Roman" panose="02020603050405020304" pitchFamily="18" charset="0"/>
                <a:cs typeface="Times New Roman" panose="02020603050405020304" pitchFamily="18" charset="0"/>
              </a:rPr>
              <a:t>а</a:t>
            </a:r>
            <a:r>
              <a:rPr lang="ru-RU" sz="2400" b="1" dirty="0" smtClean="0">
                <a:solidFill>
                  <a:srgbClr val="002060"/>
                </a:solidFill>
                <a:latin typeface="Times New Roman" panose="02020603050405020304" pitchFamily="18" charset="0"/>
                <a:cs typeface="Times New Roman" panose="02020603050405020304" pitchFamily="18" charset="0"/>
              </a:rPr>
              <a:t>ттестационный портал педагогов ХМАО также размещена на сайте АУ «Институт развития образования» в разделе «Аттестация педагогов»</a:t>
            </a:r>
          </a:p>
          <a:p>
            <a:pPr algn="ctr"/>
            <a:r>
              <a:rPr lang="ru-RU" sz="2400" b="1" dirty="0">
                <a:solidFill>
                  <a:srgbClr val="002060"/>
                </a:solidFill>
                <a:latin typeface="Times New Roman" panose="02020603050405020304" pitchFamily="18" charset="0"/>
                <a:cs typeface="Times New Roman" panose="02020603050405020304" pitchFamily="18" charset="0"/>
              </a:rPr>
              <a:t>Адрес страницы сайта</a:t>
            </a:r>
            <a:r>
              <a:rPr lang="ru-RU" sz="2400" b="1" dirty="0" smtClean="0">
                <a:solidFill>
                  <a:srgbClr val="002060"/>
                </a:solidFill>
                <a:latin typeface="Times New Roman" panose="02020603050405020304" pitchFamily="18" charset="0"/>
                <a:cs typeface="Times New Roman" panose="02020603050405020304" pitchFamily="18" charset="0"/>
              </a:rPr>
              <a:t>: </a:t>
            </a:r>
            <a:r>
              <a:rPr lang="en-US" sz="2400" b="1" dirty="0">
                <a:solidFill>
                  <a:srgbClr val="002060"/>
                </a:solidFill>
                <a:latin typeface="Times New Roman" panose="02020603050405020304" pitchFamily="18" charset="0"/>
                <a:cs typeface="Times New Roman" panose="02020603050405020304" pitchFamily="18" charset="0"/>
              </a:rPr>
              <a:t>https://iro86.ru</a:t>
            </a:r>
            <a:r>
              <a:rPr lang="en-US" sz="2400" b="1" dirty="0" smtClean="0">
                <a:solidFill>
                  <a:srgbClr val="002060"/>
                </a:solidFill>
                <a:latin typeface="Times New Roman" panose="02020603050405020304" pitchFamily="18" charset="0"/>
                <a:cs typeface="Times New Roman" panose="02020603050405020304" pitchFamily="18" charset="0"/>
              </a:rPr>
              <a:t>/</a:t>
            </a:r>
            <a:r>
              <a:rPr lang="ru-RU" sz="2400" b="1" dirty="0" smtClean="0">
                <a:solidFill>
                  <a:srgbClr val="002060"/>
                </a:solidFill>
                <a:latin typeface="Times New Roman" panose="02020603050405020304" pitchFamily="18" charset="0"/>
                <a:cs typeface="Times New Roman" panose="02020603050405020304" pitchFamily="18" charset="0"/>
              </a:rPr>
              <a:t>. </a:t>
            </a:r>
            <a:endParaRPr lang="ru-RU" sz="2400" dirty="0">
              <a:solidFill>
                <a:srgbClr val="002060"/>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1149" y="2715905"/>
            <a:ext cx="7982889" cy="3962127"/>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1149" y="2715905"/>
            <a:ext cx="8233660" cy="3962127"/>
          </a:xfrm>
          <a:prstGeom prst="rect">
            <a:avLst/>
          </a:prstGeom>
        </p:spPr>
      </p:pic>
    </p:spTree>
    <p:extLst>
      <p:ext uri="{BB962C8B-B14F-4D97-AF65-F5344CB8AC3E}">
        <p14:creationId xmlns:p14="http://schemas.microsoft.com/office/powerpoint/2010/main" val="317292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191730" y="329615"/>
            <a:ext cx="11621728" cy="830997"/>
          </a:xfrm>
          <a:prstGeom prst="rect">
            <a:avLst/>
          </a:prstGeom>
        </p:spPr>
        <p:txBody>
          <a:bodyPr wrap="square">
            <a:spAutoFit/>
          </a:bodyPr>
          <a:lstStyle/>
          <a:p>
            <a:pPr algn="ctr"/>
            <a:r>
              <a:rPr lang="ru-RU" sz="2400" b="1" dirty="0" smtClean="0">
                <a:solidFill>
                  <a:srgbClr val="002060"/>
                </a:solidFill>
                <a:latin typeface="Times New Roman" panose="02020603050405020304" pitchFamily="18" charset="0"/>
                <a:cs typeface="Times New Roman" panose="02020603050405020304" pitchFamily="18" charset="0"/>
              </a:rPr>
              <a:t>Аттестационный портал педагогов ХМАО</a:t>
            </a:r>
          </a:p>
          <a:p>
            <a:pPr algn="ctr"/>
            <a:r>
              <a:rPr lang="ru-RU" sz="2400" b="1" dirty="0" smtClean="0">
                <a:solidFill>
                  <a:srgbClr val="002060"/>
                </a:solidFill>
                <a:latin typeface="Times New Roman" panose="02020603050405020304" pitchFamily="18" charset="0"/>
                <a:cs typeface="Times New Roman" panose="02020603050405020304" pitchFamily="18" charset="0"/>
              </a:rPr>
              <a:t>Адрес страницы сайта: </a:t>
            </a:r>
            <a:r>
              <a:rPr lang="en-US" sz="2400" b="1" dirty="0">
                <a:solidFill>
                  <a:srgbClr val="002060"/>
                </a:solidFill>
                <a:latin typeface="Times New Roman" panose="02020603050405020304" pitchFamily="18" charset="0"/>
                <a:cs typeface="Times New Roman" panose="02020603050405020304" pitchFamily="18" charset="0"/>
              </a:rPr>
              <a:t>https://att.iro86.ru</a:t>
            </a:r>
            <a:r>
              <a:rPr lang="en-US" sz="2400" b="1" dirty="0" smtClean="0">
                <a:solidFill>
                  <a:srgbClr val="002060"/>
                </a:solidFill>
                <a:latin typeface="Times New Roman" panose="02020603050405020304" pitchFamily="18" charset="0"/>
                <a:cs typeface="Times New Roman" panose="02020603050405020304" pitchFamily="18" charset="0"/>
              </a:rPr>
              <a:t>/</a:t>
            </a:r>
            <a:endParaRPr lang="ru-RU" sz="2400" b="1" dirty="0" smtClean="0">
              <a:solidFill>
                <a:srgbClr val="002060"/>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497" y="1160612"/>
            <a:ext cx="10422194" cy="5419103"/>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497" y="1160612"/>
            <a:ext cx="10422194" cy="5430512"/>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497" y="1160612"/>
            <a:ext cx="10422194" cy="5485956"/>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729" y="1160612"/>
            <a:ext cx="10960485" cy="5485956"/>
          </a:xfrm>
          <a:prstGeom prst="rect">
            <a:avLst/>
          </a:prstGeom>
        </p:spPr>
      </p:pic>
    </p:spTree>
    <p:extLst>
      <p:ext uri="{BB962C8B-B14F-4D97-AF65-F5344CB8AC3E}">
        <p14:creationId xmlns:p14="http://schemas.microsoft.com/office/powerpoint/2010/main" val="167441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114539126"/>
              </p:ext>
            </p:extLst>
          </p:nvPr>
        </p:nvGraphicFramePr>
        <p:xfrm>
          <a:off x="420914" y="402980"/>
          <a:ext cx="11321142" cy="6023614"/>
        </p:xfrm>
        <a:graphic>
          <a:graphicData uri="http://schemas.openxmlformats.org/drawingml/2006/table">
            <a:tbl>
              <a:tblPr firstRow="1" bandRow="1">
                <a:tableStyleId>{5C22544A-7EE6-4342-B048-85BDC9FD1C3A}</a:tableStyleId>
              </a:tblPr>
              <a:tblGrid>
                <a:gridCol w="5660571">
                  <a:extLst>
                    <a:ext uri="{9D8B030D-6E8A-4147-A177-3AD203B41FA5}">
                      <a16:colId xmlns:a16="http://schemas.microsoft.com/office/drawing/2014/main" val="489745937"/>
                    </a:ext>
                  </a:extLst>
                </a:gridCol>
                <a:gridCol w="5660571">
                  <a:extLst>
                    <a:ext uri="{9D8B030D-6E8A-4147-A177-3AD203B41FA5}">
                      <a16:colId xmlns:a16="http://schemas.microsoft.com/office/drawing/2014/main" val="891547101"/>
                    </a:ext>
                  </a:extLst>
                </a:gridCol>
              </a:tblGrid>
              <a:tr h="352863">
                <a:tc gridSpan="2">
                  <a:txBody>
                    <a:bodyPr/>
                    <a:lstStyle/>
                    <a:p>
                      <a:pPr algn="ctr"/>
                      <a:r>
                        <a:rPr lang="ru-RU" sz="1800" b="1" i="0" u="none" strike="noStrike" kern="1200" baseline="0" dirty="0" smtClean="0">
                          <a:solidFill>
                            <a:schemeClr val="lt1"/>
                          </a:solidFill>
                          <a:latin typeface="+mn-lt"/>
                          <a:ea typeface="+mn-ea"/>
                          <a:cs typeface="+mn-cs"/>
                        </a:rPr>
                        <a:t>Требования к заявлению педагога в аттестационную комиссию </a:t>
                      </a:r>
                      <a:r>
                        <a:rPr lang="ru-RU" sz="1800" b="0" i="0" u="none" strike="noStrike" kern="1200" baseline="0" dirty="0" smtClean="0">
                          <a:solidFill>
                            <a:schemeClr val="lt1"/>
                          </a:solidFill>
                          <a:latin typeface="+mn-lt"/>
                          <a:ea typeface="+mn-ea"/>
                          <a:cs typeface="+mn-cs"/>
                        </a:rPr>
                        <a:t>			</a:t>
                      </a:r>
                    </a:p>
                  </a:txBody>
                  <a:tcPr/>
                </a:tc>
                <a:tc hMerge="1">
                  <a:txBody>
                    <a:bodyPr/>
                    <a:lstStyle/>
                    <a:p>
                      <a:endParaRPr lang="ru-RU" dirty="0"/>
                    </a:p>
                  </a:txBody>
                  <a:tcPr/>
                </a:tc>
                <a:extLst>
                  <a:ext uri="{0D108BD9-81ED-4DB2-BD59-A6C34878D82A}">
                    <a16:rowId xmlns:a16="http://schemas.microsoft.com/office/drawing/2014/main" val="371826827"/>
                  </a:ext>
                </a:extLst>
              </a:tr>
              <a:tr h="352863">
                <a:tc>
                  <a:txBody>
                    <a:bodyPr/>
                    <a:lstStyle/>
                    <a:p>
                      <a:pPr algn="ctr"/>
                      <a:r>
                        <a:rPr lang="ru-RU" dirty="0" smtClean="0">
                          <a:solidFill>
                            <a:srgbClr val="FF0000"/>
                          </a:solidFill>
                        </a:rPr>
                        <a:t>Приказ-</a:t>
                      </a:r>
                      <a:r>
                        <a:rPr lang="ru-RU" baseline="0" dirty="0" smtClean="0">
                          <a:solidFill>
                            <a:srgbClr val="FF0000"/>
                          </a:solidFill>
                        </a:rPr>
                        <a:t>276 (до 01.09.2023)</a:t>
                      </a:r>
                      <a:endParaRPr lang="ru-RU" dirty="0">
                        <a:solidFill>
                          <a:srgbClr val="FF0000"/>
                        </a:solidFill>
                      </a:endParaRPr>
                    </a:p>
                  </a:txBody>
                  <a:tcPr/>
                </a:tc>
                <a:tc>
                  <a:txBody>
                    <a:bodyPr/>
                    <a:lstStyle/>
                    <a:p>
                      <a:pPr algn="ctr"/>
                      <a:r>
                        <a:rPr lang="ru-RU" dirty="0" smtClean="0">
                          <a:solidFill>
                            <a:schemeClr val="accent2">
                              <a:lumMod val="50000"/>
                            </a:schemeClr>
                          </a:solidFill>
                        </a:rPr>
                        <a:t>Приказ-196 (после 01.09.2023)</a:t>
                      </a:r>
                      <a:endParaRPr lang="ru-RU" dirty="0">
                        <a:solidFill>
                          <a:schemeClr val="accent2">
                            <a:lumMod val="50000"/>
                          </a:schemeClr>
                        </a:solidFill>
                      </a:endParaRPr>
                    </a:p>
                  </a:txBody>
                  <a:tcPr/>
                </a:tc>
                <a:extLst>
                  <a:ext uri="{0D108BD9-81ED-4DB2-BD59-A6C34878D82A}">
                    <a16:rowId xmlns:a16="http://schemas.microsoft.com/office/drawing/2014/main" val="229831522"/>
                  </a:ext>
                </a:extLst>
              </a:tr>
              <a:tr h="5292094">
                <a:tc>
                  <a:txBody>
                    <a:bodyPr/>
                    <a:lstStyle/>
                    <a:p>
                      <a:pPr algn="just"/>
                      <a:r>
                        <a:rPr lang="ru-RU" sz="1800" b="0" i="0" u="none" strike="noStrike" kern="1200" baseline="0" dirty="0" smtClean="0">
                          <a:solidFill>
                            <a:schemeClr val="dk1"/>
                          </a:solidFill>
                          <a:latin typeface="+mn-lt"/>
                          <a:ea typeface="+mn-ea"/>
                          <a:cs typeface="+mn-cs"/>
                        </a:rPr>
                        <a:t>28. В заявлении о проведении аттестации педагогические работники указывают </a:t>
                      </a:r>
                    </a:p>
                    <a:p>
                      <a:pPr algn="just"/>
                      <a:endParaRPr lang="ru-RU" sz="1800" b="0" i="0" u="none" strike="noStrike" kern="1200" baseline="0" dirty="0" smtClean="0">
                        <a:solidFill>
                          <a:schemeClr val="dk1"/>
                        </a:solidFill>
                        <a:latin typeface="+mn-lt"/>
                        <a:ea typeface="+mn-ea"/>
                        <a:cs typeface="+mn-cs"/>
                      </a:endParaRPr>
                    </a:p>
                    <a:p>
                      <a:pPr marL="261938" indent="-174625" algn="just">
                        <a:buFont typeface="Wingdings" panose="05000000000000000000" pitchFamily="2" charset="2"/>
                        <a:buChar char="ü"/>
                      </a:pPr>
                      <a:r>
                        <a:rPr lang="ru-RU" sz="1800" b="0" i="0" u="none" strike="noStrike" kern="1200" baseline="0" dirty="0" smtClean="0">
                          <a:solidFill>
                            <a:schemeClr val="dk1"/>
                          </a:solidFill>
                          <a:latin typeface="+mn-lt"/>
                          <a:ea typeface="+mn-ea"/>
                          <a:cs typeface="+mn-cs"/>
                        </a:rPr>
                        <a:t>квалификационны</a:t>
                      </a:r>
                      <a:r>
                        <a:rPr lang="ru-RU" sz="1800" b="0" i="0" u="none" strike="noStrike" kern="1200" baseline="0" dirty="0" smtClean="0">
                          <a:solidFill>
                            <a:srgbClr val="FF0000"/>
                          </a:solidFill>
                          <a:latin typeface="+mn-lt"/>
                          <a:ea typeface="+mn-ea"/>
                          <a:cs typeface="+mn-cs"/>
                        </a:rPr>
                        <a:t>е</a:t>
                      </a:r>
                      <a:r>
                        <a:rPr lang="ru-RU" sz="1800" b="0" i="0" u="none" strike="noStrike" kern="1200" baseline="0" dirty="0" smtClean="0">
                          <a:solidFill>
                            <a:schemeClr val="dk1"/>
                          </a:solidFill>
                          <a:latin typeface="+mn-lt"/>
                          <a:ea typeface="+mn-ea"/>
                          <a:cs typeface="+mn-cs"/>
                        </a:rPr>
                        <a:t> категори</a:t>
                      </a:r>
                      <a:r>
                        <a:rPr lang="ru-RU" sz="1800" b="0" i="0" u="none" strike="noStrike" kern="1200" baseline="0" dirty="0" smtClean="0">
                          <a:solidFill>
                            <a:srgbClr val="FF0000"/>
                          </a:solidFill>
                          <a:latin typeface="+mn-lt"/>
                          <a:ea typeface="+mn-ea"/>
                          <a:cs typeface="+mn-cs"/>
                        </a:rPr>
                        <a:t>и</a:t>
                      </a:r>
                    </a:p>
                    <a:p>
                      <a:pPr marL="261938" indent="-174625" algn="just">
                        <a:buFont typeface="Wingdings" panose="05000000000000000000" pitchFamily="2" charset="2"/>
                        <a:buChar char="ü"/>
                      </a:pPr>
                      <a:r>
                        <a:rPr lang="ru-RU" sz="1800" b="0" i="0" u="none" strike="noStrike" kern="1200" baseline="0" dirty="0" smtClean="0">
                          <a:solidFill>
                            <a:schemeClr val="dk1"/>
                          </a:solidFill>
                          <a:latin typeface="+mn-lt"/>
                          <a:ea typeface="+mn-ea"/>
                          <a:cs typeface="+mn-cs"/>
                        </a:rPr>
                        <a:t>и должност</a:t>
                      </a:r>
                      <a:r>
                        <a:rPr lang="ru-RU" sz="1800" b="0" i="0" u="none" strike="noStrike" kern="1200" baseline="0" dirty="0" smtClean="0">
                          <a:solidFill>
                            <a:srgbClr val="FF0000"/>
                          </a:solidFill>
                          <a:latin typeface="+mn-lt"/>
                          <a:ea typeface="+mn-ea"/>
                          <a:cs typeface="+mn-cs"/>
                        </a:rPr>
                        <a:t>и</a:t>
                      </a:r>
                      <a:r>
                        <a:rPr lang="ru-RU" sz="1800" b="0" i="0" u="none" strike="noStrike" kern="1200" baseline="0" dirty="0" smtClean="0">
                          <a:solidFill>
                            <a:schemeClr val="dk1"/>
                          </a:solidFill>
                          <a:latin typeface="+mn-lt"/>
                          <a:ea typeface="+mn-ea"/>
                          <a:cs typeface="+mn-cs"/>
                        </a:rPr>
                        <a:t>, по котор</a:t>
                      </a:r>
                      <a:r>
                        <a:rPr lang="ru-RU" sz="1800" b="0" i="0" u="none" strike="noStrike" kern="1200" baseline="0" dirty="0" smtClean="0">
                          <a:solidFill>
                            <a:srgbClr val="FF0000"/>
                          </a:solidFill>
                          <a:latin typeface="+mn-lt"/>
                          <a:ea typeface="+mn-ea"/>
                          <a:cs typeface="+mn-cs"/>
                        </a:rPr>
                        <a:t>ым</a:t>
                      </a:r>
                      <a:r>
                        <a:rPr lang="ru-RU" sz="1800" b="0" i="0" u="none" strike="noStrike" kern="1200" baseline="0" dirty="0" smtClean="0">
                          <a:solidFill>
                            <a:schemeClr val="dk1"/>
                          </a:solidFill>
                          <a:latin typeface="+mn-lt"/>
                          <a:ea typeface="+mn-ea"/>
                          <a:cs typeface="+mn-cs"/>
                        </a:rPr>
                        <a:t> они желают пройти аттестацию. </a:t>
                      </a:r>
                    </a:p>
                    <a:p>
                      <a:pPr algn="just"/>
                      <a:r>
                        <a:rPr lang="ru-RU" sz="1800" b="0" i="0" u="none" strike="noStrike" kern="1200" baseline="0" dirty="0" smtClean="0">
                          <a:solidFill>
                            <a:schemeClr val="dk1"/>
                          </a:solidFill>
                          <a:latin typeface="+mn-lt"/>
                          <a:ea typeface="+mn-ea"/>
                          <a:cs typeface="+mn-cs"/>
                        </a:rPr>
                        <a:t>	</a:t>
                      </a:r>
                    </a:p>
                    <a:p>
                      <a:pPr algn="just"/>
                      <a:r>
                        <a:rPr lang="ru-RU" sz="1700" b="0" i="0" u="none" strike="noStrike" kern="1200" baseline="0" dirty="0" smtClean="0">
                          <a:solidFill>
                            <a:srgbClr val="FF0000"/>
                          </a:solidFill>
                          <a:latin typeface="+mn-lt"/>
                          <a:ea typeface="+mn-ea"/>
                          <a:cs typeface="+mn-cs"/>
                        </a:rPr>
                        <a:t>	</a:t>
                      </a:r>
                    </a:p>
                    <a:p>
                      <a:pPr algn="just"/>
                      <a:endParaRPr lang="ru-RU" sz="1800" b="0" i="0" u="none" strike="noStrike" kern="1200" baseline="0" dirty="0" smtClean="0">
                        <a:solidFill>
                          <a:schemeClr val="dk1"/>
                        </a:solidFill>
                        <a:latin typeface="+mn-lt"/>
                        <a:ea typeface="+mn-ea"/>
                        <a:cs typeface="+mn-cs"/>
                      </a:endParaRPr>
                    </a:p>
                    <a:p>
                      <a:pPr algn="just"/>
                      <a:endParaRPr lang="ru-RU" sz="1800" b="0" i="0" u="none" strike="noStrike" kern="1200" baseline="0" dirty="0" smtClean="0">
                        <a:solidFill>
                          <a:schemeClr val="dk1"/>
                        </a:solidFill>
                        <a:latin typeface="+mn-lt"/>
                        <a:ea typeface="+mn-ea"/>
                        <a:cs typeface="+mn-cs"/>
                      </a:endParaRPr>
                    </a:p>
                    <a:p>
                      <a:pPr algn="just"/>
                      <a:endParaRPr lang="ru-RU" sz="1800" b="0" i="0" u="none" strike="noStrike" kern="1200" baseline="0" dirty="0" smtClean="0">
                        <a:solidFill>
                          <a:schemeClr val="dk1"/>
                        </a:solidFill>
                        <a:latin typeface="+mn-lt"/>
                        <a:ea typeface="+mn-ea"/>
                        <a:cs typeface="+mn-cs"/>
                      </a:endParaRPr>
                    </a:p>
                    <a:p>
                      <a:pPr algn="just"/>
                      <a:r>
                        <a:rPr lang="ru-RU" sz="1800" b="0" i="0" u="none" strike="noStrike" kern="1200" baseline="0" dirty="0" smtClean="0">
                          <a:solidFill>
                            <a:schemeClr val="dk1"/>
                          </a:solidFill>
                          <a:latin typeface="+mn-lt"/>
                          <a:ea typeface="+mn-ea"/>
                          <a:cs typeface="+mn-cs"/>
                        </a:rPr>
                        <a:t>29. Заявления </a:t>
                      </a:r>
                      <a:r>
                        <a:rPr lang="ru-RU" sz="1800" b="0" i="0" u="none" strike="noStrike" kern="1200" baseline="0" dirty="0" smtClean="0">
                          <a:solidFill>
                            <a:srgbClr val="FF0000"/>
                          </a:solidFill>
                          <a:latin typeface="+mn-lt"/>
                          <a:ea typeface="+mn-ea"/>
                          <a:cs typeface="+mn-cs"/>
                        </a:rPr>
                        <a:t>о проведении аттестации </a:t>
                      </a:r>
                      <a:r>
                        <a:rPr lang="ru-RU" sz="1800" b="0" i="0" u="none" strike="noStrike" kern="1200" baseline="0" dirty="0" smtClean="0">
                          <a:solidFill>
                            <a:schemeClr val="dk1"/>
                          </a:solidFill>
                          <a:latin typeface="+mn-lt"/>
                          <a:ea typeface="+mn-ea"/>
                          <a:cs typeface="+mn-cs"/>
                        </a:rPr>
                        <a:t>подаются педагогическими работниками независимо от продолжительности работы в организации, в том числе в период нахождения в отпуске по уходу за ребенком. 	</a:t>
                      </a:r>
                    </a:p>
                    <a:p>
                      <a:pPr algn="just"/>
                      <a:endParaRPr lang="ru-RU" sz="1700" b="0" i="0" u="none" strike="noStrike" kern="1200" baseline="0" dirty="0" smtClean="0">
                        <a:solidFill>
                          <a:schemeClr val="dk1"/>
                        </a:solidFill>
                        <a:latin typeface="+mn-lt"/>
                        <a:ea typeface="+mn-ea"/>
                        <a:cs typeface="+mn-cs"/>
                      </a:endParaRPr>
                    </a:p>
                  </a:txBody>
                  <a:tcPr>
                    <a:solidFill>
                      <a:schemeClr val="accent1">
                        <a:lumMod val="40000"/>
                        <a:lumOff val="60000"/>
                      </a:schemeClr>
                    </a:solidFill>
                  </a:tcPr>
                </a:tc>
                <a:tc>
                  <a:txBody>
                    <a:bodyPr/>
                    <a:lstStyle/>
                    <a:p>
                      <a:pPr algn="just"/>
                      <a:r>
                        <a:rPr lang="ru-RU" sz="1800" b="0" i="0" u="none" strike="noStrike" kern="1200" baseline="0" dirty="0" smtClean="0">
                          <a:solidFill>
                            <a:schemeClr val="dk1"/>
                          </a:solidFill>
                          <a:latin typeface="+mn-lt"/>
                          <a:ea typeface="+mn-ea"/>
                          <a:cs typeface="+mn-cs"/>
                        </a:rPr>
                        <a:t>28. В заявлении </a:t>
                      </a:r>
                      <a:r>
                        <a:rPr lang="ru-RU" sz="1800" b="0" i="0" u="none" strike="noStrike" kern="1200" baseline="0" dirty="0" smtClean="0">
                          <a:solidFill>
                            <a:srgbClr val="00B0F0"/>
                          </a:solidFill>
                          <a:latin typeface="+mn-lt"/>
                          <a:ea typeface="+mn-ea"/>
                          <a:cs typeface="+mn-cs"/>
                        </a:rPr>
                        <a:t>в аттестационную комиссию </a:t>
                      </a:r>
                      <a:r>
                        <a:rPr lang="ru-RU" sz="1800" b="0" i="0" u="none" strike="noStrike" kern="1200" baseline="0" dirty="0" smtClean="0">
                          <a:solidFill>
                            <a:schemeClr val="dk1"/>
                          </a:solidFill>
                          <a:latin typeface="+mn-lt"/>
                          <a:ea typeface="+mn-ea"/>
                          <a:cs typeface="+mn-cs"/>
                        </a:rPr>
                        <a:t>педагогические работники </a:t>
                      </a:r>
                      <a:r>
                        <a:rPr lang="ru-RU" sz="1800" b="0" i="0" u="none" strike="noStrike" kern="1200" baseline="0" dirty="0" smtClean="0">
                          <a:solidFill>
                            <a:srgbClr val="00B0F0"/>
                          </a:solidFill>
                          <a:latin typeface="+mn-lt"/>
                          <a:ea typeface="+mn-ea"/>
                          <a:cs typeface="+mn-cs"/>
                        </a:rPr>
                        <a:t>сообщают сведения </a:t>
                      </a:r>
                    </a:p>
                    <a:p>
                      <a:pPr algn="just"/>
                      <a:endParaRPr lang="ru-RU" sz="1800" b="0" i="0" u="none" strike="noStrike" kern="1200" baseline="0" dirty="0" smtClean="0">
                        <a:solidFill>
                          <a:schemeClr val="dk1"/>
                        </a:solidFill>
                        <a:latin typeface="+mn-lt"/>
                        <a:ea typeface="+mn-ea"/>
                        <a:cs typeface="+mn-cs"/>
                      </a:endParaRPr>
                    </a:p>
                    <a:p>
                      <a:pPr marL="285750" indent="-285750" algn="just">
                        <a:buFont typeface="Wingdings" panose="05000000000000000000" pitchFamily="2" charset="2"/>
                        <a:buChar char="ü"/>
                      </a:pPr>
                      <a:r>
                        <a:rPr lang="ru-RU" sz="1800" b="0" i="0" u="none" strike="noStrike" kern="1200" baseline="0" dirty="0" smtClean="0">
                          <a:solidFill>
                            <a:srgbClr val="00B0F0"/>
                          </a:solidFill>
                          <a:latin typeface="+mn-lt"/>
                          <a:ea typeface="+mn-ea"/>
                          <a:cs typeface="+mn-cs"/>
                        </a:rPr>
                        <a:t>об уровне образования (квалификации), </a:t>
                      </a:r>
                    </a:p>
                    <a:p>
                      <a:pPr marL="285750" indent="-285750" algn="just">
                        <a:buFont typeface="Wingdings" panose="05000000000000000000" pitchFamily="2" charset="2"/>
                        <a:buChar char="ü"/>
                      </a:pPr>
                      <a:r>
                        <a:rPr lang="ru-RU" sz="1800" b="0" i="0" u="none" strike="noStrike" kern="1200" baseline="0" dirty="0" smtClean="0">
                          <a:solidFill>
                            <a:srgbClr val="00B0F0"/>
                          </a:solidFill>
                          <a:latin typeface="+mn-lt"/>
                          <a:ea typeface="+mn-ea"/>
                          <a:cs typeface="+mn-cs"/>
                        </a:rPr>
                        <a:t>результатах профессиональной деятельности в организациях, </a:t>
                      </a:r>
                    </a:p>
                    <a:p>
                      <a:pPr marL="285750" indent="-285750" algn="just">
                        <a:buFont typeface="Wingdings" panose="05000000000000000000" pitchFamily="2" charset="2"/>
                        <a:buChar char="ü"/>
                      </a:pPr>
                      <a:r>
                        <a:rPr lang="ru-RU" sz="1800" b="0" i="0" u="none" strike="noStrike" kern="1200" baseline="0" dirty="0" smtClean="0">
                          <a:solidFill>
                            <a:srgbClr val="00B0F0"/>
                          </a:solidFill>
                          <a:latin typeface="+mn-lt"/>
                          <a:ea typeface="+mn-ea"/>
                          <a:cs typeface="+mn-cs"/>
                        </a:rPr>
                        <a:t>об имеющихся </a:t>
                      </a:r>
                      <a:r>
                        <a:rPr lang="ru-RU" sz="1800" b="0" i="0" u="none" strike="noStrike" kern="1200" baseline="0" dirty="0" smtClean="0">
                          <a:solidFill>
                            <a:schemeClr val="dk1"/>
                          </a:solidFill>
                          <a:latin typeface="+mn-lt"/>
                          <a:ea typeface="+mn-ea"/>
                          <a:cs typeface="+mn-cs"/>
                        </a:rPr>
                        <a:t>квалификационных категориях, </a:t>
                      </a:r>
                    </a:p>
                    <a:p>
                      <a:pPr marL="285750" indent="-285750" algn="just">
                        <a:buFont typeface="Wingdings" panose="05000000000000000000" pitchFamily="2" charset="2"/>
                        <a:buChar char="ü"/>
                      </a:pPr>
                      <a:r>
                        <a:rPr lang="ru-RU" sz="1800" b="0" i="0" u="none" strike="noStrike" kern="1200" baseline="0" dirty="0" smtClean="0">
                          <a:solidFill>
                            <a:srgbClr val="00B0F0"/>
                          </a:solidFill>
                          <a:latin typeface="+mn-lt"/>
                          <a:ea typeface="+mn-ea"/>
                          <a:cs typeface="+mn-cs"/>
                        </a:rPr>
                        <a:t>а также указывают </a:t>
                      </a:r>
                      <a:r>
                        <a:rPr lang="ru-RU" sz="1800" b="0" i="0" u="none" strike="noStrike" kern="1200" baseline="0" dirty="0" smtClean="0">
                          <a:solidFill>
                            <a:schemeClr val="dk1"/>
                          </a:solidFill>
                          <a:latin typeface="+mn-lt"/>
                          <a:ea typeface="+mn-ea"/>
                          <a:cs typeface="+mn-cs"/>
                        </a:rPr>
                        <a:t>должность, по которой они желают пройти аттестацию. </a:t>
                      </a:r>
                    </a:p>
                    <a:p>
                      <a:pPr algn="just"/>
                      <a:endParaRPr lang="ru-RU" sz="1800" b="0" i="0" u="none" strike="noStrike" kern="1200" baseline="0" dirty="0" smtClean="0">
                        <a:solidFill>
                          <a:schemeClr val="dk1"/>
                        </a:solidFill>
                        <a:latin typeface="+mn-lt"/>
                        <a:ea typeface="+mn-ea"/>
                        <a:cs typeface="+mn-cs"/>
                      </a:endParaRPr>
                    </a:p>
                    <a:p>
                      <a:pPr algn="just"/>
                      <a:endParaRPr lang="ru-RU" sz="1800" b="0" i="0" u="none" strike="noStrike" kern="1200" baseline="0" dirty="0" smtClean="0">
                        <a:solidFill>
                          <a:schemeClr val="dk1"/>
                        </a:solidFill>
                        <a:latin typeface="+mn-lt"/>
                        <a:ea typeface="+mn-ea"/>
                        <a:cs typeface="+mn-cs"/>
                      </a:endParaRPr>
                    </a:p>
                    <a:p>
                      <a:pPr algn="just"/>
                      <a:r>
                        <a:rPr lang="ru-RU" sz="1800" b="0" i="0" u="none" strike="noStrike" kern="1200" baseline="0" dirty="0" smtClean="0">
                          <a:solidFill>
                            <a:schemeClr val="dk1"/>
                          </a:solidFill>
                          <a:latin typeface="+mn-lt"/>
                          <a:ea typeface="+mn-ea"/>
                          <a:cs typeface="+mn-cs"/>
                        </a:rPr>
                        <a:t>29. Заявления </a:t>
                      </a:r>
                      <a:r>
                        <a:rPr lang="ru-RU" sz="1800" b="0" i="0" u="none" strike="noStrike" kern="1200" baseline="0" dirty="0" smtClean="0">
                          <a:solidFill>
                            <a:srgbClr val="00B0F0"/>
                          </a:solidFill>
                          <a:latin typeface="+mn-lt"/>
                          <a:ea typeface="+mn-ea"/>
                          <a:cs typeface="+mn-cs"/>
                        </a:rPr>
                        <a:t>в аттестационную комиссию </a:t>
                      </a:r>
                      <a:r>
                        <a:rPr lang="ru-RU" sz="1800" b="0" i="0" u="none" strike="noStrike" kern="1200" baseline="0" dirty="0" smtClean="0">
                          <a:solidFill>
                            <a:schemeClr val="dk1"/>
                          </a:solidFill>
                          <a:latin typeface="+mn-lt"/>
                          <a:ea typeface="+mn-ea"/>
                          <a:cs typeface="+mn-cs"/>
                        </a:rPr>
                        <a:t>подаются педагогическими работниками независимо от продолжительности их работы в </a:t>
                      </a:r>
                      <a:r>
                        <a:rPr lang="ru-RU" sz="1800" b="0" i="0" u="none" strike="noStrike" kern="1200" baseline="0" dirty="0" smtClean="0">
                          <a:solidFill>
                            <a:srgbClr val="00B0F0"/>
                          </a:solidFill>
                          <a:latin typeface="+mn-lt"/>
                          <a:ea typeface="+mn-ea"/>
                          <a:cs typeface="+mn-cs"/>
                        </a:rPr>
                        <a:t>образовательной</a:t>
                      </a:r>
                      <a:r>
                        <a:rPr lang="ru-RU" sz="1800" b="0" i="0" u="none" strike="noStrike" kern="1200" baseline="0" dirty="0" smtClean="0">
                          <a:solidFill>
                            <a:schemeClr val="dk1"/>
                          </a:solidFill>
                          <a:latin typeface="+mn-lt"/>
                          <a:ea typeface="+mn-ea"/>
                          <a:cs typeface="+mn-cs"/>
                        </a:rPr>
                        <a:t> организации, в том числе в период нахождения </a:t>
                      </a:r>
                      <a:r>
                        <a:rPr lang="ru-RU" sz="1800" b="0" i="0" u="none" strike="noStrike" kern="1200" baseline="0" dirty="0" smtClean="0">
                          <a:solidFill>
                            <a:srgbClr val="00B0F0"/>
                          </a:solidFill>
                          <a:latin typeface="+mn-lt"/>
                          <a:ea typeface="+mn-ea"/>
                          <a:cs typeface="+mn-cs"/>
                        </a:rPr>
                        <a:t>педагогического работника </a:t>
                      </a:r>
                      <a:r>
                        <a:rPr lang="ru-RU" sz="1800" b="0" i="0" u="none" strike="noStrike" kern="1200" baseline="0" dirty="0" smtClean="0">
                          <a:solidFill>
                            <a:schemeClr val="dk1"/>
                          </a:solidFill>
                          <a:latin typeface="+mn-lt"/>
                          <a:ea typeface="+mn-ea"/>
                          <a:cs typeface="+mn-cs"/>
                        </a:rPr>
                        <a:t>в отпуске по уходу за ребенком. 	</a:t>
                      </a:r>
                    </a:p>
                    <a:p>
                      <a:pPr algn="just"/>
                      <a:r>
                        <a:rPr lang="ru-RU" sz="1800" b="0" i="0" u="none" strike="noStrike" kern="1200" baseline="0" dirty="0" smtClean="0">
                          <a:solidFill>
                            <a:schemeClr val="dk1"/>
                          </a:solidFill>
                          <a:latin typeface="+mn-lt"/>
                          <a:ea typeface="+mn-ea"/>
                          <a:cs typeface="+mn-cs"/>
                        </a:rPr>
                        <a:t>	</a:t>
                      </a:r>
                    </a:p>
                  </a:txBody>
                  <a:tcPr>
                    <a:solidFill>
                      <a:schemeClr val="accent1">
                        <a:lumMod val="40000"/>
                        <a:lumOff val="60000"/>
                      </a:schemeClr>
                    </a:solidFill>
                  </a:tcPr>
                </a:tc>
                <a:extLst>
                  <a:ext uri="{0D108BD9-81ED-4DB2-BD59-A6C34878D82A}">
                    <a16:rowId xmlns:a16="http://schemas.microsoft.com/office/drawing/2014/main" val="476609340"/>
                  </a:ext>
                </a:extLst>
              </a:tr>
            </a:tbl>
          </a:graphicData>
        </a:graphic>
      </p:graphicFrame>
    </p:spTree>
    <p:extLst>
      <p:ext uri="{BB962C8B-B14F-4D97-AF65-F5344CB8AC3E}">
        <p14:creationId xmlns:p14="http://schemas.microsoft.com/office/powerpoint/2010/main" val="9037489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855091889"/>
              </p:ext>
            </p:extLst>
          </p:nvPr>
        </p:nvGraphicFramePr>
        <p:xfrm>
          <a:off x="420914" y="402980"/>
          <a:ext cx="11321142" cy="6023614"/>
        </p:xfrm>
        <a:graphic>
          <a:graphicData uri="http://schemas.openxmlformats.org/drawingml/2006/table">
            <a:tbl>
              <a:tblPr firstRow="1" bandRow="1">
                <a:tableStyleId>{5C22544A-7EE6-4342-B048-85BDC9FD1C3A}</a:tableStyleId>
              </a:tblPr>
              <a:tblGrid>
                <a:gridCol w="5660571">
                  <a:extLst>
                    <a:ext uri="{9D8B030D-6E8A-4147-A177-3AD203B41FA5}">
                      <a16:colId xmlns:a16="http://schemas.microsoft.com/office/drawing/2014/main" val="489745937"/>
                    </a:ext>
                  </a:extLst>
                </a:gridCol>
                <a:gridCol w="5660571">
                  <a:extLst>
                    <a:ext uri="{9D8B030D-6E8A-4147-A177-3AD203B41FA5}">
                      <a16:colId xmlns:a16="http://schemas.microsoft.com/office/drawing/2014/main" val="891547101"/>
                    </a:ext>
                  </a:extLst>
                </a:gridCol>
              </a:tblGrid>
              <a:tr h="352863">
                <a:tc gridSpan="2">
                  <a:txBody>
                    <a:bodyPr/>
                    <a:lstStyle/>
                    <a:p>
                      <a:pPr algn="ctr"/>
                      <a:r>
                        <a:rPr lang="ru-RU" sz="1800" b="1" i="0" u="none" strike="noStrike" kern="1200" baseline="0" dirty="0" smtClean="0">
                          <a:solidFill>
                            <a:schemeClr val="lt1"/>
                          </a:solidFill>
                          <a:latin typeface="+mn-lt"/>
                          <a:ea typeface="+mn-ea"/>
                          <a:cs typeface="+mn-cs"/>
                        </a:rPr>
                        <a:t>Требования к заявлению педагога в аттестационную комиссию </a:t>
                      </a:r>
                      <a:r>
                        <a:rPr lang="ru-RU" sz="1800" b="0" i="0" u="none" strike="noStrike" kern="1200" baseline="0" dirty="0" smtClean="0">
                          <a:solidFill>
                            <a:schemeClr val="lt1"/>
                          </a:solidFill>
                          <a:latin typeface="+mn-lt"/>
                          <a:ea typeface="+mn-ea"/>
                          <a:cs typeface="+mn-cs"/>
                        </a:rPr>
                        <a:t>			</a:t>
                      </a:r>
                    </a:p>
                  </a:txBody>
                  <a:tcPr/>
                </a:tc>
                <a:tc hMerge="1">
                  <a:txBody>
                    <a:bodyPr/>
                    <a:lstStyle/>
                    <a:p>
                      <a:endParaRPr lang="ru-RU" dirty="0"/>
                    </a:p>
                  </a:txBody>
                  <a:tcPr/>
                </a:tc>
                <a:extLst>
                  <a:ext uri="{0D108BD9-81ED-4DB2-BD59-A6C34878D82A}">
                    <a16:rowId xmlns:a16="http://schemas.microsoft.com/office/drawing/2014/main" val="371826827"/>
                  </a:ext>
                </a:extLst>
              </a:tr>
              <a:tr h="352863">
                <a:tc>
                  <a:txBody>
                    <a:bodyPr/>
                    <a:lstStyle/>
                    <a:p>
                      <a:pPr algn="ctr"/>
                      <a:r>
                        <a:rPr lang="ru-RU" dirty="0" smtClean="0">
                          <a:solidFill>
                            <a:srgbClr val="FF0000"/>
                          </a:solidFill>
                        </a:rPr>
                        <a:t>Приказ-</a:t>
                      </a:r>
                      <a:r>
                        <a:rPr lang="ru-RU" baseline="0" dirty="0" smtClean="0">
                          <a:solidFill>
                            <a:srgbClr val="FF0000"/>
                          </a:solidFill>
                        </a:rPr>
                        <a:t>276 (до 01.09.2023)</a:t>
                      </a:r>
                      <a:endParaRPr lang="ru-RU" dirty="0">
                        <a:solidFill>
                          <a:srgbClr val="FF0000"/>
                        </a:solidFill>
                      </a:endParaRPr>
                    </a:p>
                  </a:txBody>
                  <a:tcPr/>
                </a:tc>
                <a:tc>
                  <a:txBody>
                    <a:bodyPr/>
                    <a:lstStyle/>
                    <a:p>
                      <a:pPr algn="ctr"/>
                      <a:r>
                        <a:rPr lang="ru-RU" dirty="0" smtClean="0">
                          <a:solidFill>
                            <a:schemeClr val="accent2">
                              <a:lumMod val="50000"/>
                            </a:schemeClr>
                          </a:solidFill>
                        </a:rPr>
                        <a:t>Приказ-196 (после 01.09.2023)</a:t>
                      </a:r>
                      <a:endParaRPr lang="ru-RU" dirty="0">
                        <a:solidFill>
                          <a:schemeClr val="accent2">
                            <a:lumMod val="50000"/>
                          </a:schemeClr>
                        </a:solidFill>
                      </a:endParaRPr>
                    </a:p>
                  </a:txBody>
                  <a:tcPr/>
                </a:tc>
                <a:extLst>
                  <a:ext uri="{0D108BD9-81ED-4DB2-BD59-A6C34878D82A}">
                    <a16:rowId xmlns:a16="http://schemas.microsoft.com/office/drawing/2014/main" val="229831522"/>
                  </a:ext>
                </a:extLst>
              </a:tr>
              <a:tr h="5292094">
                <a:tc>
                  <a:txBody>
                    <a:bodyPr/>
                    <a:lstStyle/>
                    <a:p>
                      <a:pPr algn="just"/>
                      <a:r>
                        <a:rPr lang="ru-RU" sz="1800" b="0" i="0" u="none" strike="noStrike" kern="1200" baseline="0" dirty="0" smtClean="0">
                          <a:solidFill>
                            <a:schemeClr val="dk1"/>
                          </a:solidFill>
                          <a:latin typeface="+mn-lt"/>
                          <a:ea typeface="+mn-ea"/>
                          <a:cs typeface="+mn-cs"/>
                        </a:rPr>
                        <a:t>30. Заявления о проведении аттестации в целях установления высшей квалификационной категории </a:t>
                      </a:r>
                      <a:r>
                        <a:rPr lang="ru-RU" sz="1800" b="0" i="0" u="none" strike="noStrike" kern="1200" baseline="0" dirty="0" smtClean="0">
                          <a:solidFill>
                            <a:srgbClr val="FF0000"/>
                          </a:solidFill>
                          <a:latin typeface="+mn-lt"/>
                          <a:ea typeface="+mn-ea"/>
                          <a:cs typeface="+mn-cs"/>
                        </a:rPr>
                        <a:t>по должности, по которой аттестация будет проводиться впервые, </a:t>
                      </a:r>
                      <a:r>
                        <a:rPr lang="ru-RU" sz="1800" b="0" i="0" u="none" strike="noStrike" kern="1200" baseline="0" dirty="0" smtClean="0">
                          <a:solidFill>
                            <a:schemeClr val="dk1"/>
                          </a:solidFill>
                          <a:latin typeface="+mn-lt"/>
                          <a:ea typeface="+mn-ea"/>
                          <a:cs typeface="+mn-cs"/>
                        </a:rPr>
                        <a:t>подаются педагогическими работниками </a:t>
                      </a:r>
                      <a:r>
                        <a:rPr lang="ru-RU" sz="1800" b="0" i="0" u="none" strike="noStrike" kern="1200" baseline="0" dirty="0" smtClean="0">
                          <a:solidFill>
                            <a:srgbClr val="FF0000"/>
                          </a:solidFill>
                          <a:latin typeface="+mn-lt"/>
                          <a:ea typeface="+mn-ea"/>
                          <a:cs typeface="+mn-cs"/>
                        </a:rPr>
                        <a:t>не ранее чем через два года после установления по этой должности первой квалификационной категории. </a:t>
                      </a:r>
                      <a:r>
                        <a:rPr lang="ru-RU" sz="1800" b="0" i="0" u="none" strike="noStrike" kern="1200" baseline="0" dirty="0" smtClean="0">
                          <a:solidFill>
                            <a:schemeClr val="dk1"/>
                          </a:solidFill>
                          <a:latin typeface="+mn-lt"/>
                          <a:ea typeface="+mn-ea"/>
                          <a:cs typeface="+mn-cs"/>
                        </a:rPr>
                        <a:t>	</a:t>
                      </a:r>
                    </a:p>
                    <a:p>
                      <a:pPr algn="just"/>
                      <a:endParaRPr lang="ru-RU" sz="1700" b="0" i="0" u="none" strike="noStrike" kern="1200" baseline="0" dirty="0" smtClean="0">
                        <a:solidFill>
                          <a:schemeClr val="dk1"/>
                        </a:solidFill>
                        <a:latin typeface="+mn-lt"/>
                        <a:ea typeface="+mn-ea"/>
                        <a:cs typeface="+mn-cs"/>
                      </a:endParaRPr>
                    </a:p>
                    <a:p>
                      <a:pPr algn="just"/>
                      <a:endParaRPr lang="ru-RU" sz="1800" b="0" i="0" u="none" strike="noStrike" kern="1200" baseline="0" dirty="0" smtClean="0">
                        <a:solidFill>
                          <a:srgbClr val="FF0000"/>
                        </a:solidFill>
                        <a:latin typeface="+mn-lt"/>
                        <a:ea typeface="+mn-ea"/>
                        <a:cs typeface="+mn-cs"/>
                      </a:endParaRPr>
                    </a:p>
                    <a:p>
                      <a:pPr algn="just"/>
                      <a:r>
                        <a:rPr lang="ru-RU" sz="1800" b="0" i="0" u="none" strike="noStrike" kern="1200" baseline="0" dirty="0" smtClean="0">
                          <a:solidFill>
                            <a:srgbClr val="FF0000"/>
                          </a:solidFill>
                          <a:latin typeface="+mn-lt"/>
                          <a:ea typeface="+mn-ea"/>
                          <a:cs typeface="+mn-cs"/>
                        </a:rPr>
                        <a:t>31. Истечение срока действия высшей квалификационной категории не ограничивает право педагогического работника впоследствии обращаться в аттестационную комиссию с заявлением о проведении его аттестации в целях установления высшей квалификационной категории по той же должности. </a:t>
                      </a:r>
                      <a:r>
                        <a:rPr lang="ru-RU" sz="1800" b="0" i="0" u="none" strike="noStrike" kern="1200" baseline="0" dirty="0" smtClean="0">
                          <a:solidFill>
                            <a:schemeClr val="dk1"/>
                          </a:solidFill>
                          <a:latin typeface="+mn-lt"/>
                          <a:ea typeface="+mn-ea"/>
                          <a:cs typeface="+mn-cs"/>
                        </a:rPr>
                        <a:t>	</a:t>
                      </a:r>
                    </a:p>
                    <a:p>
                      <a:pPr algn="just"/>
                      <a:endParaRPr lang="ru-RU" sz="1700" b="0" i="0" u="none" strike="noStrike" kern="1200" baseline="0" dirty="0" smtClean="0">
                        <a:solidFill>
                          <a:schemeClr val="dk1"/>
                        </a:solidFill>
                        <a:latin typeface="+mn-lt"/>
                        <a:ea typeface="+mn-ea"/>
                        <a:cs typeface="+mn-cs"/>
                      </a:endParaRPr>
                    </a:p>
                  </a:txBody>
                  <a:tcPr>
                    <a:solidFill>
                      <a:schemeClr val="accent1">
                        <a:lumMod val="40000"/>
                        <a:lumOff val="60000"/>
                      </a:schemeClr>
                    </a:solidFill>
                  </a:tcPr>
                </a:tc>
                <a:tc>
                  <a:txBody>
                    <a:bodyPr/>
                    <a:lstStyle/>
                    <a:p>
                      <a:pPr algn="just"/>
                      <a:r>
                        <a:rPr lang="ru-RU" sz="1800" b="0" i="0" u="none" strike="noStrike" kern="1200" baseline="0" dirty="0" smtClean="0">
                          <a:solidFill>
                            <a:schemeClr val="dk1"/>
                          </a:solidFill>
                          <a:latin typeface="+mn-lt"/>
                          <a:ea typeface="+mn-ea"/>
                          <a:cs typeface="+mn-cs"/>
                        </a:rPr>
                        <a:t>30. Заявления </a:t>
                      </a:r>
                      <a:r>
                        <a:rPr lang="ru-RU" sz="1800" b="0" i="0" u="none" strike="noStrike" kern="1200" baseline="0" dirty="0" smtClean="0">
                          <a:solidFill>
                            <a:srgbClr val="00B0F0"/>
                          </a:solidFill>
                          <a:latin typeface="+mn-lt"/>
                          <a:ea typeface="+mn-ea"/>
                          <a:cs typeface="+mn-cs"/>
                        </a:rPr>
                        <a:t>в аттестационную комиссию </a:t>
                      </a:r>
                      <a:r>
                        <a:rPr lang="ru-RU" sz="1800" b="0" i="0" u="none" strike="noStrike" kern="1200" baseline="0" dirty="0" smtClean="0">
                          <a:solidFill>
                            <a:schemeClr val="dk1"/>
                          </a:solidFill>
                          <a:latin typeface="+mn-lt"/>
                          <a:ea typeface="+mn-ea"/>
                          <a:cs typeface="+mn-cs"/>
                        </a:rPr>
                        <a:t>о проведении аттестации в целях установления высшей квалификационной категории подаются педагогическими работниками, </a:t>
                      </a:r>
                      <a:r>
                        <a:rPr lang="ru-RU" sz="1800" b="0" i="0" u="none" strike="noStrike" kern="1200" baseline="0" dirty="0" smtClean="0">
                          <a:solidFill>
                            <a:srgbClr val="00B0F0"/>
                          </a:solidFill>
                          <a:latin typeface="+mn-lt"/>
                          <a:ea typeface="+mn-ea"/>
                          <a:cs typeface="+mn-cs"/>
                        </a:rPr>
                        <a:t>имеющими (имевшими) по одной из должностей первую или высшую квалификационную категорию. </a:t>
                      </a:r>
                    </a:p>
                    <a:p>
                      <a:pPr algn="just"/>
                      <a:endParaRPr lang="ru-RU" sz="1800" b="0" i="0" u="none" strike="noStrike" kern="1200" baseline="0" dirty="0" smtClean="0">
                        <a:solidFill>
                          <a:srgbClr val="00B0F0"/>
                        </a:solidFill>
                        <a:latin typeface="+mn-lt"/>
                        <a:ea typeface="+mn-ea"/>
                        <a:cs typeface="+mn-cs"/>
                      </a:endParaRPr>
                    </a:p>
                    <a:p>
                      <a:pPr algn="just"/>
                      <a:endParaRPr lang="ru-RU" sz="1800" b="0" i="0" u="none" strike="noStrike" kern="1200" baseline="0" dirty="0" smtClean="0">
                        <a:solidFill>
                          <a:srgbClr val="00B0F0"/>
                        </a:solidFill>
                        <a:latin typeface="+mn-lt"/>
                        <a:ea typeface="+mn-ea"/>
                        <a:cs typeface="+mn-cs"/>
                      </a:endParaRPr>
                    </a:p>
                    <a:p>
                      <a:pPr algn="just"/>
                      <a:endParaRPr lang="ru-RU" sz="1800" b="0" i="0" u="none" strike="noStrike" kern="1200" baseline="0" dirty="0" smtClean="0">
                        <a:solidFill>
                          <a:srgbClr val="00B0F0"/>
                        </a:solidFill>
                        <a:latin typeface="+mn-lt"/>
                        <a:ea typeface="+mn-ea"/>
                        <a:cs typeface="+mn-cs"/>
                      </a:endParaRPr>
                    </a:p>
                    <a:p>
                      <a:pPr algn="just"/>
                      <a:r>
                        <a:rPr lang="ru-RU" sz="1800" b="0" i="1" u="none" strike="noStrike" kern="1200" baseline="0" dirty="0" smtClean="0">
                          <a:solidFill>
                            <a:srgbClr val="00B0F0"/>
                          </a:solidFill>
                          <a:latin typeface="+mn-lt"/>
                          <a:ea typeface="+mn-ea"/>
                          <a:cs typeface="+mn-cs"/>
                        </a:rPr>
                        <a:t>Нет соответствия </a:t>
                      </a:r>
                      <a:r>
                        <a:rPr lang="ru-RU" sz="1800" b="0" i="0" u="none" strike="noStrike" kern="1200" baseline="0" dirty="0" smtClean="0">
                          <a:solidFill>
                            <a:srgbClr val="00B0F0"/>
                          </a:solidFill>
                          <a:latin typeface="+mn-lt"/>
                          <a:ea typeface="+mn-ea"/>
                          <a:cs typeface="+mn-cs"/>
                        </a:rPr>
                        <a:t>	</a:t>
                      </a:r>
                    </a:p>
                    <a:p>
                      <a:pPr algn="just"/>
                      <a:r>
                        <a:rPr lang="ru-RU" sz="1800" b="0" i="0" u="none" strike="noStrike" kern="1200" baseline="0" dirty="0" smtClean="0">
                          <a:solidFill>
                            <a:srgbClr val="00B0F0"/>
                          </a:solidFill>
                          <a:latin typeface="+mn-lt"/>
                          <a:ea typeface="+mn-ea"/>
                          <a:cs typeface="+mn-cs"/>
                        </a:rPr>
                        <a:t>	</a:t>
                      </a:r>
                    </a:p>
                  </a:txBody>
                  <a:tcPr>
                    <a:solidFill>
                      <a:schemeClr val="accent1">
                        <a:lumMod val="40000"/>
                        <a:lumOff val="60000"/>
                      </a:schemeClr>
                    </a:solidFill>
                  </a:tcPr>
                </a:tc>
                <a:extLst>
                  <a:ext uri="{0D108BD9-81ED-4DB2-BD59-A6C34878D82A}">
                    <a16:rowId xmlns:a16="http://schemas.microsoft.com/office/drawing/2014/main" val="476609340"/>
                  </a:ext>
                </a:extLst>
              </a:tr>
            </a:tbl>
          </a:graphicData>
        </a:graphic>
      </p:graphicFrame>
    </p:spTree>
    <p:extLst>
      <p:ext uri="{BB962C8B-B14F-4D97-AF65-F5344CB8AC3E}">
        <p14:creationId xmlns:p14="http://schemas.microsoft.com/office/powerpoint/2010/main" val="13711489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142687423"/>
              </p:ext>
            </p:extLst>
          </p:nvPr>
        </p:nvGraphicFramePr>
        <p:xfrm>
          <a:off x="420914" y="402980"/>
          <a:ext cx="11321142" cy="6023614"/>
        </p:xfrm>
        <a:graphic>
          <a:graphicData uri="http://schemas.openxmlformats.org/drawingml/2006/table">
            <a:tbl>
              <a:tblPr firstRow="1" bandRow="1">
                <a:tableStyleId>{5C22544A-7EE6-4342-B048-85BDC9FD1C3A}</a:tableStyleId>
              </a:tblPr>
              <a:tblGrid>
                <a:gridCol w="5660571">
                  <a:extLst>
                    <a:ext uri="{9D8B030D-6E8A-4147-A177-3AD203B41FA5}">
                      <a16:colId xmlns:a16="http://schemas.microsoft.com/office/drawing/2014/main" val="489745937"/>
                    </a:ext>
                  </a:extLst>
                </a:gridCol>
                <a:gridCol w="5660571">
                  <a:extLst>
                    <a:ext uri="{9D8B030D-6E8A-4147-A177-3AD203B41FA5}">
                      <a16:colId xmlns:a16="http://schemas.microsoft.com/office/drawing/2014/main" val="891547101"/>
                    </a:ext>
                  </a:extLst>
                </a:gridCol>
              </a:tblGrid>
              <a:tr h="352863">
                <a:tc gridSpan="2">
                  <a:txBody>
                    <a:bodyPr/>
                    <a:lstStyle/>
                    <a:p>
                      <a:pPr algn="ctr"/>
                      <a:r>
                        <a:rPr lang="ru-RU" sz="1800" b="1" i="0" u="none" strike="noStrike" kern="1200" baseline="0" dirty="0" smtClean="0">
                          <a:solidFill>
                            <a:schemeClr val="lt1"/>
                          </a:solidFill>
                          <a:latin typeface="+mn-lt"/>
                          <a:ea typeface="+mn-ea"/>
                          <a:cs typeface="+mn-cs"/>
                        </a:rPr>
                        <a:t>Требования к заявлению педагога в аттестационную комиссию </a:t>
                      </a:r>
                      <a:r>
                        <a:rPr lang="ru-RU" sz="1800" b="0" i="0" u="none" strike="noStrike" kern="1200" baseline="0" dirty="0" smtClean="0">
                          <a:solidFill>
                            <a:schemeClr val="lt1"/>
                          </a:solidFill>
                          <a:latin typeface="+mn-lt"/>
                          <a:ea typeface="+mn-ea"/>
                          <a:cs typeface="+mn-cs"/>
                        </a:rPr>
                        <a:t>			</a:t>
                      </a:r>
                    </a:p>
                  </a:txBody>
                  <a:tcPr/>
                </a:tc>
                <a:tc hMerge="1">
                  <a:txBody>
                    <a:bodyPr/>
                    <a:lstStyle/>
                    <a:p>
                      <a:endParaRPr lang="ru-RU" dirty="0"/>
                    </a:p>
                  </a:txBody>
                  <a:tcPr/>
                </a:tc>
                <a:extLst>
                  <a:ext uri="{0D108BD9-81ED-4DB2-BD59-A6C34878D82A}">
                    <a16:rowId xmlns:a16="http://schemas.microsoft.com/office/drawing/2014/main" val="371826827"/>
                  </a:ext>
                </a:extLst>
              </a:tr>
              <a:tr h="352863">
                <a:tc>
                  <a:txBody>
                    <a:bodyPr/>
                    <a:lstStyle/>
                    <a:p>
                      <a:pPr algn="ctr"/>
                      <a:r>
                        <a:rPr lang="ru-RU" dirty="0" smtClean="0">
                          <a:solidFill>
                            <a:srgbClr val="FF0000"/>
                          </a:solidFill>
                        </a:rPr>
                        <a:t>Приказ-</a:t>
                      </a:r>
                      <a:r>
                        <a:rPr lang="ru-RU" baseline="0" dirty="0" smtClean="0">
                          <a:solidFill>
                            <a:srgbClr val="FF0000"/>
                          </a:solidFill>
                        </a:rPr>
                        <a:t>276 (до 01.09.2023)</a:t>
                      </a:r>
                      <a:endParaRPr lang="ru-RU" dirty="0">
                        <a:solidFill>
                          <a:srgbClr val="FF0000"/>
                        </a:solidFill>
                      </a:endParaRPr>
                    </a:p>
                  </a:txBody>
                  <a:tcPr/>
                </a:tc>
                <a:tc>
                  <a:txBody>
                    <a:bodyPr/>
                    <a:lstStyle/>
                    <a:p>
                      <a:pPr algn="ctr"/>
                      <a:r>
                        <a:rPr lang="ru-RU" dirty="0" smtClean="0">
                          <a:solidFill>
                            <a:schemeClr val="accent2">
                              <a:lumMod val="50000"/>
                            </a:schemeClr>
                          </a:solidFill>
                        </a:rPr>
                        <a:t>Приказ-196 (после 01.09.2023)</a:t>
                      </a:r>
                      <a:endParaRPr lang="ru-RU" dirty="0">
                        <a:solidFill>
                          <a:schemeClr val="accent2">
                            <a:lumMod val="50000"/>
                          </a:schemeClr>
                        </a:solidFill>
                      </a:endParaRPr>
                    </a:p>
                  </a:txBody>
                  <a:tcPr/>
                </a:tc>
                <a:extLst>
                  <a:ext uri="{0D108BD9-81ED-4DB2-BD59-A6C34878D82A}">
                    <a16:rowId xmlns:a16="http://schemas.microsoft.com/office/drawing/2014/main" val="229831522"/>
                  </a:ext>
                </a:extLst>
              </a:tr>
              <a:tr h="5292094">
                <a:tc>
                  <a:txBody>
                    <a:bodyPr/>
                    <a:lstStyle/>
                    <a:p>
                      <a:pPr algn="just"/>
                      <a:r>
                        <a:rPr lang="ru-RU" sz="2000" b="0" i="0" u="none" strike="noStrike" kern="1200" baseline="0" dirty="0" smtClean="0">
                          <a:solidFill>
                            <a:schemeClr val="dk1"/>
                          </a:solidFill>
                          <a:latin typeface="+mn-lt"/>
                          <a:ea typeface="+mn-ea"/>
                          <a:cs typeface="+mn-cs"/>
                        </a:rPr>
                        <a:t>32. Заявления </a:t>
                      </a:r>
                      <a:r>
                        <a:rPr lang="ru-RU" sz="2000" b="0" i="0" u="none" strike="noStrike" kern="1200" baseline="0" dirty="0" smtClean="0">
                          <a:solidFill>
                            <a:srgbClr val="FF0000"/>
                          </a:solidFill>
                          <a:latin typeface="+mn-lt"/>
                          <a:ea typeface="+mn-ea"/>
                          <a:cs typeface="+mn-cs"/>
                        </a:rPr>
                        <a:t>педагогических работников о проведении аттестации </a:t>
                      </a:r>
                      <a:r>
                        <a:rPr lang="ru-RU" sz="2000" b="0" i="0" u="none" strike="noStrike" kern="1200" baseline="0" dirty="0" smtClean="0">
                          <a:solidFill>
                            <a:schemeClr val="dk1"/>
                          </a:solidFill>
                          <a:latin typeface="+mn-lt"/>
                          <a:ea typeface="+mn-ea"/>
                          <a:cs typeface="+mn-cs"/>
                        </a:rPr>
                        <a:t>рассматриваются аттестационными комиссиями в срок не более 30 календарных дней со дня их получения, в течение которого: </a:t>
                      </a:r>
                    </a:p>
                    <a:p>
                      <a:endParaRPr lang="ru-RU" sz="2000" b="0" i="0" u="none" strike="noStrike" kern="1200" baseline="0" dirty="0" smtClean="0">
                        <a:solidFill>
                          <a:schemeClr val="dk1"/>
                        </a:solidFill>
                        <a:latin typeface="+mn-lt"/>
                        <a:ea typeface="+mn-ea"/>
                        <a:cs typeface="+mn-cs"/>
                      </a:endParaRPr>
                    </a:p>
                    <a:p>
                      <a:pPr algn="just"/>
                      <a:r>
                        <a:rPr lang="ru-RU" sz="2000" b="0" i="0" u="none" strike="noStrike" kern="1200" baseline="0" dirty="0" smtClean="0">
                          <a:solidFill>
                            <a:srgbClr val="FF0000"/>
                          </a:solidFill>
                          <a:latin typeface="+mn-lt"/>
                          <a:ea typeface="+mn-ea"/>
                          <a:cs typeface="+mn-cs"/>
                        </a:rPr>
                        <a:t>а) </a:t>
                      </a:r>
                      <a:r>
                        <a:rPr lang="ru-RU" sz="2000" b="0" i="0" u="none" strike="noStrike" kern="1200" baseline="0" dirty="0" smtClean="0">
                          <a:solidFill>
                            <a:schemeClr val="dk1"/>
                          </a:solidFill>
                          <a:latin typeface="+mn-lt"/>
                          <a:ea typeface="+mn-ea"/>
                          <a:cs typeface="+mn-cs"/>
                        </a:rPr>
                        <a:t>определяется конкретный срок проведения аттестации для каждого педагогического работника индивидуально </a:t>
                      </a:r>
                      <a:r>
                        <a:rPr lang="ru-RU" sz="2000" b="0" i="0" u="none" strike="noStrike" kern="1200" baseline="0" dirty="0" smtClean="0">
                          <a:solidFill>
                            <a:srgbClr val="FF0000"/>
                          </a:solidFill>
                          <a:latin typeface="+mn-lt"/>
                          <a:ea typeface="+mn-ea"/>
                          <a:cs typeface="+mn-cs"/>
                        </a:rPr>
                        <a:t>с учетом срока действия ранее установленной квалификационной категории; </a:t>
                      </a:r>
                    </a:p>
                    <a:p>
                      <a:r>
                        <a:rPr lang="ru-RU" sz="2000" b="0" i="0" u="none" strike="noStrike" kern="1200" baseline="0" dirty="0" smtClean="0">
                          <a:solidFill>
                            <a:srgbClr val="FF0000"/>
                          </a:solidFill>
                          <a:latin typeface="+mn-lt"/>
                          <a:ea typeface="+mn-ea"/>
                          <a:cs typeface="+mn-cs"/>
                        </a:rPr>
                        <a:t>б) </a:t>
                      </a:r>
                      <a:r>
                        <a:rPr lang="ru-RU" sz="2000" b="0" i="0" u="none" strike="noStrike" kern="1200" baseline="0" dirty="0" smtClean="0">
                          <a:solidFill>
                            <a:schemeClr val="dk1"/>
                          </a:solidFill>
                          <a:latin typeface="+mn-lt"/>
                          <a:ea typeface="+mn-ea"/>
                          <a:cs typeface="+mn-cs"/>
                        </a:rPr>
                        <a:t>осуществляется письменное уведомление педагогических работников </a:t>
                      </a:r>
                      <a:r>
                        <a:rPr lang="ru-RU" sz="2000" b="0" i="0" u="none" strike="noStrike" kern="1200" baseline="0" dirty="0" smtClean="0">
                          <a:solidFill>
                            <a:srgbClr val="FF0000"/>
                          </a:solidFill>
                          <a:latin typeface="+mn-lt"/>
                          <a:ea typeface="+mn-ea"/>
                          <a:cs typeface="+mn-cs"/>
                        </a:rPr>
                        <a:t>о сроке и месте </a:t>
                      </a:r>
                      <a:r>
                        <a:rPr lang="ru-RU" sz="2000" b="0" i="0" u="none" strike="noStrike" kern="1200" baseline="0" dirty="0" smtClean="0">
                          <a:solidFill>
                            <a:schemeClr val="dk1"/>
                          </a:solidFill>
                          <a:latin typeface="+mn-lt"/>
                          <a:ea typeface="+mn-ea"/>
                          <a:cs typeface="+mn-cs"/>
                        </a:rPr>
                        <a:t>проведения </a:t>
                      </a:r>
                      <a:r>
                        <a:rPr lang="ru-RU" sz="2000" b="0" i="0" u="none" strike="noStrike" kern="1200" baseline="0" dirty="0" smtClean="0">
                          <a:solidFill>
                            <a:srgbClr val="FF0000"/>
                          </a:solidFill>
                          <a:latin typeface="+mn-lt"/>
                          <a:ea typeface="+mn-ea"/>
                          <a:cs typeface="+mn-cs"/>
                        </a:rPr>
                        <a:t>их</a:t>
                      </a:r>
                      <a:r>
                        <a:rPr lang="ru-RU" sz="2000" b="0" i="0" u="none" strike="noStrike" kern="1200" baseline="0" dirty="0" smtClean="0">
                          <a:solidFill>
                            <a:schemeClr val="dk1"/>
                          </a:solidFill>
                          <a:latin typeface="+mn-lt"/>
                          <a:ea typeface="+mn-ea"/>
                          <a:cs typeface="+mn-cs"/>
                        </a:rPr>
                        <a:t> аттестации. 	</a:t>
                      </a:r>
                    </a:p>
                    <a:p>
                      <a:endParaRPr lang="ru-RU" sz="2000" b="0" i="0" u="none" strike="noStrike" kern="1200" baseline="0" dirty="0" smtClean="0">
                        <a:solidFill>
                          <a:schemeClr val="dk1"/>
                        </a:solidFill>
                        <a:latin typeface="+mn-lt"/>
                        <a:ea typeface="+mn-ea"/>
                        <a:cs typeface="+mn-cs"/>
                      </a:endParaRPr>
                    </a:p>
                  </a:txBody>
                  <a:tcPr>
                    <a:solidFill>
                      <a:schemeClr val="accent1">
                        <a:lumMod val="40000"/>
                        <a:lumOff val="60000"/>
                      </a:schemeClr>
                    </a:solidFill>
                  </a:tcPr>
                </a:tc>
                <a:tc>
                  <a:txBody>
                    <a:bodyPr/>
                    <a:lstStyle/>
                    <a:p>
                      <a:pPr algn="just"/>
                      <a:r>
                        <a:rPr lang="ru-RU" sz="2000" b="0" i="0" u="none" strike="noStrike" kern="1200" baseline="0" dirty="0" smtClean="0">
                          <a:solidFill>
                            <a:schemeClr val="dk1"/>
                          </a:solidFill>
                          <a:latin typeface="+mn-lt"/>
                          <a:ea typeface="+mn-ea"/>
                          <a:cs typeface="+mn-cs"/>
                        </a:rPr>
                        <a:t>31. Заявления </a:t>
                      </a:r>
                      <a:r>
                        <a:rPr lang="ru-RU" sz="2000" b="0" i="0" u="none" strike="noStrike" kern="1200" baseline="0" dirty="0" smtClean="0">
                          <a:solidFill>
                            <a:srgbClr val="00B0F0"/>
                          </a:solidFill>
                          <a:latin typeface="+mn-lt"/>
                          <a:ea typeface="+mn-ea"/>
                          <a:cs typeface="+mn-cs"/>
                        </a:rPr>
                        <a:t>в аттестационную комиссию </a:t>
                      </a:r>
                      <a:r>
                        <a:rPr lang="ru-RU" sz="2000" b="0" i="0" u="none" strike="noStrike" kern="1200" baseline="0" dirty="0" smtClean="0">
                          <a:solidFill>
                            <a:schemeClr val="dk1"/>
                          </a:solidFill>
                          <a:latin typeface="+mn-lt"/>
                          <a:ea typeface="+mn-ea"/>
                          <a:cs typeface="+mn-cs"/>
                        </a:rPr>
                        <a:t>рассматриваются аттестационными комиссиями в срок не более 30 календарных дней со дня их получения, в течение которого определяется конкретный срок проведения аттестации для каждого педагогического работника индивидуально</a:t>
                      </a:r>
                      <a:r>
                        <a:rPr lang="ru-RU" sz="2000" b="0" i="0" u="none" strike="noStrike" kern="1200" baseline="0" dirty="0" smtClean="0">
                          <a:solidFill>
                            <a:srgbClr val="00B0F0"/>
                          </a:solidFill>
                          <a:latin typeface="+mn-lt"/>
                          <a:ea typeface="+mn-ea"/>
                          <a:cs typeface="+mn-cs"/>
                        </a:rPr>
                        <a:t>, а также </a:t>
                      </a:r>
                      <a:r>
                        <a:rPr lang="ru-RU" sz="2000" b="0" i="0" u="none" strike="noStrike" kern="1200" baseline="0" dirty="0" smtClean="0">
                          <a:solidFill>
                            <a:schemeClr val="dk1"/>
                          </a:solidFill>
                          <a:latin typeface="+mn-lt"/>
                          <a:ea typeface="+mn-ea"/>
                          <a:cs typeface="+mn-cs"/>
                        </a:rPr>
                        <a:t>осуществляется письменное уведомление педагогических работников о </a:t>
                      </a:r>
                      <a:r>
                        <a:rPr lang="ru-RU" sz="2000" b="0" i="0" u="none" strike="noStrike" kern="1200" baseline="0" dirty="0" smtClean="0">
                          <a:solidFill>
                            <a:srgbClr val="00B0F0"/>
                          </a:solidFill>
                          <a:latin typeface="+mn-lt"/>
                          <a:ea typeface="+mn-ea"/>
                          <a:cs typeface="+mn-cs"/>
                        </a:rPr>
                        <a:t>сроках, формах и способах </a:t>
                      </a:r>
                      <a:r>
                        <a:rPr lang="ru-RU" sz="2000" b="0" i="0" u="none" strike="noStrike" kern="1200" baseline="0" dirty="0" smtClean="0">
                          <a:solidFill>
                            <a:schemeClr val="dk1"/>
                          </a:solidFill>
                          <a:latin typeface="+mn-lt"/>
                          <a:ea typeface="+mn-ea"/>
                          <a:cs typeface="+mn-cs"/>
                        </a:rPr>
                        <a:t>проведения аттестации. 	</a:t>
                      </a:r>
                    </a:p>
                    <a:p>
                      <a:r>
                        <a:rPr lang="ru-RU" sz="2000" b="0" i="0" u="none" strike="noStrike" kern="1200" baseline="0" dirty="0" smtClean="0">
                          <a:solidFill>
                            <a:srgbClr val="00B0F0"/>
                          </a:solidFill>
                          <a:latin typeface="+mn-lt"/>
                          <a:ea typeface="+mn-ea"/>
                          <a:cs typeface="+mn-cs"/>
                        </a:rPr>
                        <a:t>	</a:t>
                      </a:r>
                    </a:p>
                  </a:txBody>
                  <a:tcPr>
                    <a:solidFill>
                      <a:schemeClr val="accent1">
                        <a:lumMod val="40000"/>
                        <a:lumOff val="60000"/>
                      </a:schemeClr>
                    </a:solidFill>
                  </a:tcPr>
                </a:tc>
                <a:extLst>
                  <a:ext uri="{0D108BD9-81ED-4DB2-BD59-A6C34878D82A}">
                    <a16:rowId xmlns:a16="http://schemas.microsoft.com/office/drawing/2014/main" val="476609340"/>
                  </a:ext>
                </a:extLst>
              </a:tr>
            </a:tbl>
          </a:graphicData>
        </a:graphic>
      </p:graphicFrame>
    </p:spTree>
    <p:extLst>
      <p:ext uri="{BB962C8B-B14F-4D97-AF65-F5344CB8AC3E}">
        <p14:creationId xmlns:p14="http://schemas.microsoft.com/office/powerpoint/2010/main" val="10560829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445792894"/>
              </p:ext>
            </p:extLst>
          </p:nvPr>
        </p:nvGraphicFramePr>
        <p:xfrm>
          <a:off x="420914" y="402982"/>
          <a:ext cx="11321142" cy="6178671"/>
        </p:xfrm>
        <a:graphic>
          <a:graphicData uri="http://schemas.openxmlformats.org/drawingml/2006/table">
            <a:tbl>
              <a:tblPr firstRow="1" bandRow="1">
                <a:tableStyleId>{5C22544A-7EE6-4342-B048-85BDC9FD1C3A}</a:tableStyleId>
              </a:tblPr>
              <a:tblGrid>
                <a:gridCol w="5660571">
                  <a:extLst>
                    <a:ext uri="{9D8B030D-6E8A-4147-A177-3AD203B41FA5}">
                      <a16:colId xmlns:a16="http://schemas.microsoft.com/office/drawing/2014/main" val="489745937"/>
                    </a:ext>
                  </a:extLst>
                </a:gridCol>
                <a:gridCol w="5660571">
                  <a:extLst>
                    <a:ext uri="{9D8B030D-6E8A-4147-A177-3AD203B41FA5}">
                      <a16:colId xmlns:a16="http://schemas.microsoft.com/office/drawing/2014/main" val="891547101"/>
                    </a:ext>
                  </a:extLst>
                </a:gridCol>
              </a:tblGrid>
              <a:tr h="618885">
                <a:tc gridSpan="2">
                  <a:txBody>
                    <a:bodyPr/>
                    <a:lstStyle/>
                    <a:p>
                      <a:pPr algn="ctr"/>
                      <a:r>
                        <a:rPr lang="ru-RU" sz="1800" b="1" i="0" u="none" strike="noStrike" kern="1200" baseline="0" dirty="0" smtClean="0">
                          <a:solidFill>
                            <a:schemeClr val="lt1"/>
                          </a:solidFill>
                          <a:latin typeface="+mn-lt"/>
                          <a:ea typeface="+mn-ea"/>
                          <a:cs typeface="+mn-cs"/>
                        </a:rPr>
                        <a:t>Особенности проведения аттестации </a:t>
                      </a:r>
                      <a:r>
                        <a:rPr lang="ru-RU" sz="1800" b="1" i="0" u="none" strike="noStrike" kern="1200" baseline="0" dirty="0" err="1" smtClean="0">
                          <a:solidFill>
                            <a:schemeClr val="lt1"/>
                          </a:solidFill>
                          <a:latin typeface="+mn-lt"/>
                          <a:ea typeface="+mn-ea"/>
                          <a:cs typeface="+mn-cs"/>
                        </a:rPr>
                        <a:t>педработников</a:t>
                      </a:r>
                      <a:r>
                        <a:rPr lang="ru-RU" sz="1800" b="1" i="0" u="none" strike="noStrike" kern="1200" baseline="0" dirty="0" smtClean="0">
                          <a:solidFill>
                            <a:schemeClr val="lt1"/>
                          </a:solidFill>
                          <a:latin typeface="+mn-lt"/>
                          <a:ea typeface="+mn-ea"/>
                          <a:cs typeface="+mn-cs"/>
                        </a:rPr>
                        <a:t> в целях установления первой и высшей квалификационной категории </a:t>
                      </a:r>
                      <a:r>
                        <a:rPr lang="ru-RU" sz="1800" b="0" i="0" u="none" strike="noStrike" kern="1200" baseline="0" dirty="0" smtClean="0">
                          <a:solidFill>
                            <a:schemeClr val="lt1"/>
                          </a:solidFill>
                          <a:latin typeface="+mn-lt"/>
                          <a:ea typeface="+mn-ea"/>
                          <a:cs typeface="+mn-cs"/>
                        </a:rPr>
                        <a:t>		</a:t>
                      </a:r>
                    </a:p>
                  </a:txBody>
                  <a:tcPr/>
                </a:tc>
                <a:tc hMerge="1">
                  <a:txBody>
                    <a:bodyPr/>
                    <a:lstStyle/>
                    <a:p>
                      <a:endParaRPr lang="ru-RU" dirty="0"/>
                    </a:p>
                  </a:txBody>
                  <a:tcPr/>
                </a:tc>
                <a:extLst>
                  <a:ext uri="{0D108BD9-81ED-4DB2-BD59-A6C34878D82A}">
                    <a16:rowId xmlns:a16="http://schemas.microsoft.com/office/drawing/2014/main" val="371826827"/>
                  </a:ext>
                </a:extLst>
              </a:tr>
              <a:tr h="616978">
                <a:tc>
                  <a:txBody>
                    <a:bodyPr/>
                    <a:lstStyle/>
                    <a:p>
                      <a:pPr algn="ctr"/>
                      <a:r>
                        <a:rPr lang="ru-RU" dirty="0" smtClean="0">
                          <a:solidFill>
                            <a:srgbClr val="FF0000"/>
                          </a:solidFill>
                        </a:rPr>
                        <a:t>Приказ-</a:t>
                      </a:r>
                      <a:r>
                        <a:rPr lang="ru-RU" baseline="0" dirty="0" smtClean="0">
                          <a:solidFill>
                            <a:srgbClr val="FF0000"/>
                          </a:solidFill>
                        </a:rPr>
                        <a:t>276 (до 01.09.2023)</a:t>
                      </a:r>
                      <a:endParaRPr lang="ru-RU" dirty="0">
                        <a:solidFill>
                          <a:srgbClr val="FF0000"/>
                        </a:solidFill>
                      </a:endParaRPr>
                    </a:p>
                  </a:txBody>
                  <a:tcPr/>
                </a:tc>
                <a:tc>
                  <a:txBody>
                    <a:bodyPr/>
                    <a:lstStyle/>
                    <a:p>
                      <a:pPr algn="ctr"/>
                      <a:r>
                        <a:rPr lang="ru-RU" dirty="0" smtClean="0">
                          <a:solidFill>
                            <a:schemeClr val="accent2">
                              <a:lumMod val="50000"/>
                            </a:schemeClr>
                          </a:solidFill>
                        </a:rPr>
                        <a:t>Приказ-196 (после 01.09.2023)</a:t>
                      </a:r>
                      <a:endParaRPr lang="ru-RU" dirty="0">
                        <a:solidFill>
                          <a:schemeClr val="accent2">
                            <a:lumMod val="50000"/>
                          </a:schemeClr>
                        </a:solidFill>
                      </a:endParaRPr>
                    </a:p>
                  </a:txBody>
                  <a:tcPr/>
                </a:tc>
                <a:extLst>
                  <a:ext uri="{0D108BD9-81ED-4DB2-BD59-A6C34878D82A}">
                    <a16:rowId xmlns:a16="http://schemas.microsoft.com/office/drawing/2014/main" val="229831522"/>
                  </a:ext>
                </a:extLst>
              </a:tr>
              <a:tr h="4921613">
                <a:tc>
                  <a:txBody>
                    <a:bodyPr/>
                    <a:lstStyle/>
                    <a:p>
                      <a:r>
                        <a:rPr lang="ru-RU" sz="1800" b="0" i="1" u="none" strike="noStrike" kern="1200" baseline="0" dirty="0" smtClean="0">
                          <a:solidFill>
                            <a:srgbClr val="FF0000"/>
                          </a:solidFill>
                          <a:latin typeface="+mn-lt"/>
                          <a:ea typeface="+mn-ea"/>
                          <a:cs typeface="+mn-cs"/>
                        </a:rPr>
                        <a:t>Нет соответствия </a:t>
                      </a:r>
                      <a:r>
                        <a:rPr lang="ru-RU" sz="1800" b="0" i="0" u="none" strike="noStrike" kern="1200" baseline="0" dirty="0" smtClean="0">
                          <a:solidFill>
                            <a:srgbClr val="FF0000"/>
                          </a:solidFill>
                          <a:latin typeface="+mn-lt"/>
                          <a:ea typeface="+mn-ea"/>
                          <a:cs typeface="+mn-cs"/>
                        </a:rPr>
                        <a:t>	</a:t>
                      </a:r>
                    </a:p>
                    <a:p>
                      <a:endParaRPr lang="ru-RU" sz="1800" b="0" i="0" u="none" strike="noStrike" kern="1200" baseline="0" dirty="0" smtClean="0">
                        <a:solidFill>
                          <a:srgbClr val="FF0000"/>
                        </a:solidFill>
                        <a:latin typeface="+mn-lt"/>
                        <a:ea typeface="+mn-ea"/>
                        <a:cs typeface="+mn-cs"/>
                      </a:endParaRPr>
                    </a:p>
                    <a:p>
                      <a:endParaRPr lang="ru-RU" sz="1800" b="0" i="0" u="none" strike="noStrike" kern="1200" baseline="0" dirty="0" smtClean="0">
                        <a:solidFill>
                          <a:srgbClr val="FF0000"/>
                        </a:solidFill>
                        <a:latin typeface="+mn-lt"/>
                        <a:ea typeface="+mn-ea"/>
                        <a:cs typeface="+mn-cs"/>
                      </a:endParaRPr>
                    </a:p>
                    <a:p>
                      <a:endParaRPr lang="ru-RU" sz="1800" b="0" i="0" u="none" strike="noStrike" kern="1200" baseline="0" dirty="0" smtClean="0">
                        <a:solidFill>
                          <a:srgbClr val="FF0000"/>
                        </a:solidFill>
                        <a:latin typeface="+mn-lt"/>
                        <a:ea typeface="+mn-ea"/>
                        <a:cs typeface="+mn-cs"/>
                      </a:endParaRPr>
                    </a:p>
                    <a:p>
                      <a:endParaRPr lang="ru-RU" sz="1800" b="0" i="0" u="none" strike="noStrike" kern="1200" baseline="0" dirty="0" smtClean="0">
                        <a:solidFill>
                          <a:srgbClr val="FF0000"/>
                        </a:solidFill>
                        <a:latin typeface="+mn-lt"/>
                        <a:ea typeface="+mn-ea"/>
                        <a:cs typeface="+mn-cs"/>
                      </a:endParaRPr>
                    </a:p>
                    <a:p>
                      <a:endParaRPr lang="ru-RU" sz="1800" b="0" i="0" u="none" strike="noStrike" kern="1200" baseline="0" dirty="0" smtClean="0">
                        <a:solidFill>
                          <a:srgbClr val="FF0000"/>
                        </a:solidFill>
                        <a:latin typeface="+mn-lt"/>
                        <a:ea typeface="+mn-ea"/>
                        <a:cs typeface="+mn-cs"/>
                      </a:endParaRPr>
                    </a:p>
                    <a:p>
                      <a:endParaRPr lang="ru-RU" sz="1800" b="0" i="0" u="none" strike="noStrike" kern="1200" baseline="0" dirty="0" smtClean="0">
                        <a:solidFill>
                          <a:srgbClr val="FF0000"/>
                        </a:solidFill>
                        <a:latin typeface="+mn-lt"/>
                        <a:ea typeface="+mn-ea"/>
                        <a:cs typeface="+mn-cs"/>
                      </a:endParaRPr>
                    </a:p>
                    <a:p>
                      <a:endParaRPr lang="ru-RU" sz="1800" b="0" i="0" u="none" strike="noStrike" kern="1200" baseline="0" dirty="0" smtClean="0">
                        <a:solidFill>
                          <a:srgbClr val="FF0000"/>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ru-RU" sz="1800" b="0" i="1" u="none" strike="noStrike" kern="1200" baseline="0" dirty="0" smtClean="0">
                          <a:solidFill>
                            <a:srgbClr val="FF0000"/>
                          </a:solidFill>
                          <a:latin typeface="+mn-lt"/>
                          <a:ea typeface="+mn-ea"/>
                          <a:cs typeface="+mn-cs"/>
                        </a:rPr>
                        <a:t>Нет соответствия </a:t>
                      </a:r>
                      <a:r>
                        <a:rPr lang="ru-RU" sz="1800" b="0" i="0" u="none" strike="noStrike" kern="1200" baseline="0" dirty="0" smtClean="0">
                          <a:solidFill>
                            <a:srgbClr val="FF0000"/>
                          </a:solidFill>
                          <a:latin typeface="+mn-lt"/>
                          <a:ea typeface="+mn-ea"/>
                          <a:cs typeface="+mn-cs"/>
                        </a:rPr>
                        <a:t>	</a:t>
                      </a:r>
                    </a:p>
                    <a:p>
                      <a:endParaRPr lang="ru-RU" sz="1800" b="0" i="0" u="none" strike="noStrike" kern="1200" baseline="0" dirty="0" smtClean="0">
                        <a:solidFill>
                          <a:srgbClr val="FF0000"/>
                        </a:solidFill>
                        <a:latin typeface="+mn-lt"/>
                        <a:ea typeface="+mn-ea"/>
                        <a:cs typeface="+mn-cs"/>
                      </a:endParaRPr>
                    </a:p>
                    <a:p>
                      <a:pPr algn="just"/>
                      <a:endParaRPr lang="ru-RU" sz="2000" b="0" i="0" u="none" strike="noStrike" kern="1200" baseline="0" dirty="0" smtClean="0">
                        <a:solidFill>
                          <a:schemeClr val="dk1"/>
                        </a:solidFill>
                        <a:latin typeface="+mn-lt"/>
                        <a:ea typeface="+mn-ea"/>
                        <a:cs typeface="+mn-cs"/>
                      </a:endParaRPr>
                    </a:p>
                    <a:p>
                      <a:endParaRPr lang="ru-RU" sz="2000" b="0" i="0" u="none" strike="noStrike" kern="1200" baseline="0" dirty="0" smtClean="0">
                        <a:solidFill>
                          <a:schemeClr val="dk1"/>
                        </a:solidFill>
                        <a:latin typeface="+mn-lt"/>
                        <a:ea typeface="+mn-ea"/>
                        <a:cs typeface="+mn-cs"/>
                      </a:endParaRPr>
                    </a:p>
                  </a:txBody>
                  <a:tcPr>
                    <a:solidFill>
                      <a:schemeClr val="accent1">
                        <a:lumMod val="40000"/>
                        <a:lumOff val="60000"/>
                      </a:schemeClr>
                    </a:solidFill>
                  </a:tcPr>
                </a:tc>
                <a:tc>
                  <a:txBody>
                    <a:bodyPr/>
                    <a:lstStyle/>
                    <a:p>
                      <a:pPr algn="just"/>
                      <a:r>
                        <a:rPr lang="ru-RU" sz="1800" b="0" i="0" u="none" strike="noStrike" kern="1200" baseline="0" dirty="0" smtClean="0">
                          <a:solidFill>
                            <a:srgbClr val="00B0F0"/>
                          </a:solidFill>
                          <a:latin typeface="+mn-lt"/>
                          <a:ea typeface="+mn-ea"/>
                          <a:cs typeface="+mn-cs"/>
                        </a:rPr>
                        <a:t>Педагогические работники имеют право не позднее чем за 5 рабочих дней до проведения заседания аттестационной комиссии направлять в аттестационную комиссию дополнительные сведения, характеризующие их профессиональную деятельность. </a:t>
                      </a:r>
                      <a:r>
                        <a:rPr lang="ru-RU" sz="1800" b="0" i="0" u="none" strike="noStrike" kern="1200" baseline="0" dirty="0" smtClean="0">
                          <a:solidFill>
                            <a:schemeClr val="dk1"/>
                          </a:solidFill>
                          <a:latin typeface="+mn-lt"/>
                          <a:ea typeface="+mn-ea"/>
                          <a:cs typeface="+mn-cs"/>
                        </a:rPr>
                        <a:t>	</a:t>
                      </a:r>
                    </a:p>
                    <a:p>
                      <a:pPr algn="just"/>
                      <a:endParaRPr lang="ru-RU" sz="2000" b="0" i="0" u="none" strike="noStrike" kern="1200" baseline="0" dirty="0" smtClean="0">
                        <a:solidFill>
                          <a:srgbClr val="00B0F0"/>
                        </a:solidFill>
                        <a:latin typeface="+mn-lt"/>
                        <a:ea typeface="+mn-ea"/>
                        <a:cs typeface="+mn-cs"/>
                      </a:endParaRPr>
                    </a:p>
                    <a:p>
                      <a:pPr algn="just"/>
                      <a:endParaRPr lang="ru-RU" sz="1800" b="0" i="0" u="none" strike="noStrike" kern="1200" baseline="0" dirty="0" smtClean="0">
                        <a:solidFill>
                          <a:srgbClr val="00B0F0"/>
                        </a:solidFill>
                        <a:latin typeface="+mn-lt"/>
                        <a:ea typeface="+mn-ea"/>
                        <a:cs typeface="+mn-cs"/>
                      </a:endParaRPr>
                    </a:p>
                    <a:p>
                      <a:pPr algn="just"/>
                      <a:r>
                        <a:rPr lang="ru-RU" sz="1800" b="0" i="0" u="none" strike="noStrike" kern="1200" baseline="0" dirty="0" smtClean="0">
                          <a:solidFill>
                            <a:srgbClr val="00B0F0"/>
                          </a:solidFill>
                          <a:latin typeface="+mn-lt"/>
                          <a:ea typeface="+mn-ea"/>
                          <a:cs typeface="+mn-cs"/>
                        </a:rPr>
                        <a:t>Проведение аттестации педагогических работников в целях установления первой или высшей квалификационной категории по соответствующей должности осуществляется с учетом всестороннего анализа их профессиональной деятельности, проведенного специалистами (за исключением случаев, указанных в абзацах четвертом и пятом настоящего пункта). </a:t>
                      </a:r>
                      <a:r>
                        <a:rPr lang="ru-RU" sz="1800" b="0" i="0" u="none" strike="noStrike" kern="1200" baseline="0" dirty="0" smtClean="0">
                          <a:solidFill>
                            <a:schemeClr val="dk1"/>
                          </a:solidFill>
                          <a:latin typeface="+mn-lt"/>
                          <a:ea typeface="+mn-ea"/>
                          <a:cs typeface="+mn-cs"/>
                        </a:rPr>
                        <a:t>	</a:t>
                      </a:r>
                      <a:endParaRPr lang="ru-RU" sz="2000" b="0" i="0" u="none" strike="noStrike" kern="1200" baseline="0" dirty="0" smtClean="0">
                        <a:solidFill>
                          <a:srgbClr val="00B0F0"/>
                        </a:solidFill>
                        <a:latin typeface="+mn-lt"/>
                        <a:ea typeface="+mn-ea"/>
                        <a:cs typeface="+mn-cs"/>
                      </a:endParaRPr>
                    </a:p>
                  </a:txBody>
                  <a:tcPr>
                    <a:solidFill>
                      <a:schemeClr val="accent1">
                        <a:lumMod val="40000"/>
                        <a:lumOff val="60000"/>
                      </a:schemeClr>
                    </a:solidFill>
                  </a:tcPr>
                </a:tc>
                <a:extLst>
                  <a:ext uri="{0D108BD9-81ED-4DB2-BD59-A6C34878D82A}">
                    <a16:rowId xmlns:a16="http://schemas.microsoft.com/office/drawing/2014/main" val="476609340"/>
                  </a:ext>
                </a:extLst>
              </a:tr>
            </a:tbl>
          </a:graphicData>
        </a:graphic>
      </p:graphicFrame>
    </p:spTree>
    <p:extLst>
      <p:ext uri="{BB962C8B-B14F-4D97-AF65-F5344CB8AC3E}">
        <p14:creationId xmlns:p14="http://schemas.microsoft.com/office/powerpoint/2010/main" val="13488655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39354098"/>
              </p:ext>
            </p:extLst>
          </p:nvPr>
        </p:nvGraphicFramePr>
        <p:xfrm>
          <a:off x="391886" y="301382"/>
          <a:ext cx="11321142" cy="6326190"/>
        </p:xfrm>
        <a:graphic>
          <a:graphicData uri="http://schemas.openxmlformats.org/drawingml/2006/table">
            <a:tbl>
              <a:tblPr firstRow="1" bandRow="1">
                <a:tableStyleId>{5C22544A-7EE6-4342-B048-85BDC9FD1C3A}</a:tableStyleId>
              </a:tblPr>
              <a:tblGrid>
                <a:gridCol w="4731657">
                  <a:extLst>
                    <a:ext uri="{9D8B030D-6E8A-4147-A177-3AD203B41FA5}">
                      <a16:colId xmlns:a16="http://schemas.microsoft.com/office/drawing/2014/main" val="489745937"/>
                    </a:ext>
                  </a:extLst>
                </a:gridCol>
                <a:gridCol w="6589485">
                  <a:extLst>
                    <a:ext uri="{9D8B030D-6E8A-4147-A177-3AD203B41FA5}">
                      <a16:colId xmlns:a16="http://schemas.microsoft.com/office/drawing/2014/main" val="891547101"/>
                    </a:ext>
                  </a:extLst>
                </a:gridCol>
              </a:tblGrid>
              <a:tr h="578898">
                <a:tc gridSpan="2">
                  <a:txBody>
                    <a:bodyPr/>
                    <a:lstStyle/>
                    <a:p>
                      <a:pPr algn="ctr"/>
                      <a:r>
                        <a:rPr lang="ru-RU" sz="1800" b="1" i="0" u="none" strike="noStrike" kern="1200" baseline="0" dirty="0" smtClean="0">
                          <a:solidFill>
                            <a:schemeClr val="lt1"/>
                          </a:solidFill>
                          <a:latin typeface="+mn-lt"/>
                          <a:ea typeface="+mn-ea"/>
                          <a:cs typeface="+mn-cs"/>
                        </a:rPr>
                        <a:t>Особенности проведения аттестации </a:t>
                      </a:r>
                      <a:r>
                        <a:rPr lang="ru-RU" sz="1800" b="1" i="0" u="none" strike="noStrike" kern="1200" baseline="0" dirty="0" err="1" smtClean="0">
                          <a:solidFill>
                            <a:schemeClr val="lt1"/>
                          </a:solidFill>
                          <a:latin typeface="+mn-lt"/>
                          <a:ea typeface="+mn-ea"/>
                          <a:cs typeface="+mn-cs"/>
                        </a:rPr>
                        <a:t>педработников</a:t>
                      </a:r>
                      <a:r>
                        <a:rPr lang="ru-RU" sz="1800" b="1" i="0" u="none" strike="noStrike" kern="1200" baseline="0" dirty="0" smtClean="0">
                          <a:solidFill>
                            <a:schemeClr val="lt1"/>
                          </a:solidFill>
                          <a:latin typeface="+mn-lt"/>
                          <a:ea typeface="+mn-ea"/>
                          <a:cs typeface="+mn-cs"/>
                        </a:rPr>
                        <a:t> в целях установления первой и высшей квалификационной категории </a:t>
                      </a:r>
                      <a:r>
                        <a:rPr lang="ru-RU" sz="1800" b="0" i="0" u="none" strike="noStrike" kern="1200" baseline="0" dirty="0" smtClean="0">
                          <a:solidFill>
                            <a:schemeClr val="lt1"/>
                          </a:solidFill>
                          <a:latin typeface="+mn-lt"/>
                          <a:ea typeface="+mn-ea"/>
                          <a:cs typeface="+mn-cs"/>
                        </a:rPr>
                        <a:t>		</a:t>
                      </a:r>
                    </a:p>
                  </a:txBody>
                  <a:tcPr/>
                </a:tc>
                <a:tc hMerge="1">
                  <a:txBody>
                    <a:bodyPr/>
                    <a:lstStyle/>
                    <a:p>
                      <a:endParaRPr lang="ru-RU" dirty="0"/>
                    </a:p>
                  </a:txBody>
                  <a:tcPr/>
                </a:tc>
                <a:extLst>
                  <a:ext uri="{0D108BD9-81ED-4DB2-BD59-A6C34878D82A}">
                    <a16:rowId xmlns:a16="http://schemas.microsoft.com/office/drawing/2014/main" val="371826827"/>
                  </a:ext>
                </a:extLst>
              </a:tr>
              <a:tr h="330799">
                <a:tc>
                  <a:txBody>
                    <a:bodyPr/>
                    <a:lstStyle/>
                    <a:p>
                      <a:pPr algn="ctr"/>
                      <a:r>
                        <a:rPr lang="ru-RU" dirty="0" smtClean="0">
                          <a:solidFill>
                            <a:srgbClr val="FF0000"/>
                          </a:solidFill>
                        </a:rPr>
                        <a:t>Приказ-</a:t>
                      </a:r>
                      <a:r>
                        <a:rPr lang="ru-RU" baseline="0" dirty="0" smtClean="0">
                          <a:solidFill>
                            <a:srgbClr val="FF0000"/>
                          </a:solidFill>
                        </a:rPr>
                        <a:t>276 (до 01.09.2023)</a:t>
                      </a:r>
                      <a:endParaRPr lang="ru-RU" dirty="0">
                        <a:solidFill>
                          <a:srgbClr val="FF0000"/>
                        </a:solidFill>
                      </a:endParaRPr>
                    </a:p>
                  </a:txBody>
                  <a:tcPr/>
                </a:tc>
                <a:tc>
                  <a:txBody>
                    <a:bodyPr/>
                    <a:lstStyle/>
                    <a:p>
                      <a:pPr algn="ctr"/>
                      <a:r>
                        <a:rPr lang="ru-RU" dirty="0" smtClean="0">
                          <a:solidFill>
                            <a:schemeClr val="accent2">
                              <a:lumMod val="50000"/>
                            </a:schemeClr>
                          </a:solidFill>
                        </a:rPr>
                        <a:t>Приказ-196 (после 01.09.2023)</a:t>
                      </a:r>
                      <a:endParaRPr lang="ru-RU" dirty="0">
                        <a:solidFill>
                          <a:schemeClr val="accent2">
                            <a:lumMod val="50000"/>
                          </a:schemeClr>
                        </a:solidFill>
                      </a:endParaRPr>
                    </a:p>
                  </a:txBody>
                  <a:tcPr/>
                </a:tc>
                <a:extLst>
                  <a:ext uri="{0D108BD9-81ED-4DB2-BD59-A6C34878D82A}">
                    <a16:rowId xmlns:a16="http://schemas.microsoft.com/office/drawing/2014/main" val="229831522"/>
                  </a:ext>
                </a:extLst>
              </a:tr>
              <a:tr h="5320350">
                <a:tc>
                  <a:txBody>
                    <a:bodyPr/>
                    <a:lstStyle/>
                    <a:p>
                      <a:pPr algn="just"/>
                      <a:r>
                        <a:rPr lang="ru-RU" sz="1800" b="0" i="1" u="none" strike="noStrike" kern="1200" baseline="0" dirty="0" smtClean="0">
                          <a:solidFill>
                            <a:srgbClr val="FF0000"/>
                          </a:solidFill>
                          <a:latin typeface="+mn-lt"/>
                          <a:ea typeface="+mn-ea"/>
                          <a:cs typeface="+mn-cs"/>
                        </a:rPr>
                        <a:t>Нет соответствия </a:t>
                      </a:r>
                      <a:r>
                        <a:rPr lang="ru-RU" sz="1800" b="0" i="0" u="none" strike="noStrike" kern="1200" baseline="0" dirty="0" smtClean="0">
                          <a:solidFill>
                            <a:srgbClr val="FF0000"/>
                          </a:solidFill>
                          <a:latin typeface="+mn-lt"/>
                          <a:ea typeface="+mn-ea"/>
                          <a:cs typeface="+mn-cs"/>
                        </a:rPr>
                        <a:t>	</a:t>
                      </a:r>
                    </a:p>
                    <a:p>
                      <a:pPr algn="just"/>
                      <a:endParaRPr lang="ru-RU" sz="1800" b="0" i="0" u="none" strike="noStrike" kern="1200" baseline="0" dirty="0" smtClean="0">
                        <a:solidFill>
                          <a:srgbClr val="FF0000"/>
                        </a:solidFill>
                        <a:latin typeface="+mn-lt"/>
                        <a:ea typeface="+mn-ea"/>
                        <a:cs typeface="+mn-cs"/>
                      </a:endParaRPr>
                    </a:p>
                    <a:p>
                      <a:pPr algn="just"/>
                      <a:endParaRPr lang="ru-RU" sz="1800" b="0" i="0" u="none" strike="noStrike" kern="1200" baseline="0" dirty="0" smtClean="0">
                        <a:solidFill>
                          <a:srgbClr val="FF0000"/>
                        </a:solidFill>
                        <a:latin typeface="+mn-lt"/>
                        <a:ea typeface="+mn-ea"/>
                        <a:cs typeface="+mn-cs"/>
                      </a:endParaRPr>
                    </a:p>
                    <a:p>
                      <a:pPr algn="just"/>
                      <a:endParaRPr lang="ru-RU" sz="1800" b="0" i="0" u="none" strike="noStrike" kern="1200" baseline="0" dirty="0" smtClean="0">
                        <a:solidFill>
                          <a:srgbClr val="FF0000"/>
                        </a:solidFill>
                        <a:latin typeface="+mn-lt"/>
                        <a:ea typeface="+mn-ea"/>
                        <a:cs typeface="+mn-cs"/>
                      </a:endParaRPr>
                    </a:p>
                    <a:p>
                      <a:pPr algn="just"/>
                      <a:endParaRPr lang="ru-RU" sz="1800" b="0" i="0" u="none" strike="noStrike" kern="1200" baseline="0" dirty="0" smtClean="0">
                        <a:solidFill>
                          <a:srgbClr val="FF0000"/>
                        </a:solidFill>
                        <a:latin typeface="+mn-lt"/>
                        <a:ea typeface="+mn-ea"/>
                        <a:cs typeface="+mn-cs"/>
                      </a:endParaRPr>
                    </a:p>
                    <a:p>
                      <a:pPr algn="just"/>
                      <a:endParaRPr lang="ru-RU" sz="1800" b="0" i="0" u="none" strike="noStrike" kern="1200" baseline="0" dirty="0" smtClean="0">
                        <a:solidFill>
                          <a:srgbClr val="FF0000"/>
                        </a:solidFill>
                        <a:latin typeface="+mn-lt"/>
                        <a:ea typeface="+mn-ea"/>
                        <a:cs typeface="+mn-cs"/>
                      </a:endParaRPr>
                    </a:p>
                    <a:p>
                      <a:pPr algn="just"/>
                      <a:endParaRPr lang="ru-RU" sz="1800" b="0" i="0" u="none" strike="noStrike" kern="1200" baseline="0" dirty="0" smtClean="0">
                        <a:solidFill>
                          <a:srgbClr val="FF0000"/>
                        </a:solidFill>
                        <a:latin typeface="+mn-lt"/>
                        <a:ea typeface="+mn-ea"/>
                        <a:cs typeface="+mn-cs"/>
                      </a:endParaRPr>
                    </a:p>
                    <a:p>
                      <a:pPr algn="just"/>
                      <a:endParaRPr lang="ru-RU" sz="1800" b="0" i="0" u="none" strike="noStrike" kern="1200" baseline="0" dirty="0" smtClean="0">
                        <a:solidFill>
                          <a:srgbClr val="FF0000"/>
                        </a:solidFill>
                        <a:latin typeface="+mn-lt"/>
                        <a:ea typeface="+mn-ea"/>
                        <a:cs typeface="+mn-cs"/>
                      </a:endParaRPr>
                    </a:p>
                    <a:p>
                      <a:pPr algn="just"/>
                      <a:endParaRPr lang="ru-RU" sz="1800" b="0" i="0" u="none" strike="noStrike" kern="1200" baseline="0" dirty="0" smtClean="0">
                        <a:solidFill>
                          <a:srgbClr val="FF0000"/>
                        </a:solidFill>
                        <a:latin typeface="+mn-lt"/>
                        <a:ea typeface="+mn-ea"/>
                        <a:cs typeface="+mn-cs"/>
                      </a:endParaRPr>
                    </a:p>
                    <a:p>
                      <a:pPr algn="just"/>
                      <a:endParaRPr lang="ru-RU" sz="2000" b="0" i="0" u="none" strike="noStrike" kern="1200" baseline="0" dirty="0" smtClean="0">
                        <a:solidFill>
                          <a:schemeClr val="dk1"/>
                        </a:solidFill>
                        <a:latin typeface="+mn-lt"/>
                        <a:ea typeface="+mn-ea"/>
                        <a:cs typeface="+mn-cs"/>
                      </a:endParaRPr>
                    </a:p>
                    <a:p>
                      <a:pPr algn="just"/>
                      <a:endParaRPr lang="ru-RU" sz="2000" b="0" i="0" u="none" strike="noStrike" kern="1200" baseline="0" dirty="0" smtClean="0">
                        <a:solidFill>
                          <a:schemeClr val="dk1"/>
                        </a:solidFill>
                        <a:latin typeface="+mn-lt"/>
                        <a:ea typeface="+mn-ea"/>
                        <a:cs typeface="+mn-cs"/>
                      </a:endParaRPr>
                    </a:p>
                  </a:txBody>
                  <a:tcPr>
                    <a:solidFill>
                      <a:schemeClr val="accent1">
                        <a:lumMod val="40000"/>
                        <a:lumOff val="60000"/>
                      </a:schemeClr>
                    </a:solidFill>
                  </a:tcPr>
                </a:tc>
                <a:tc>
                  <a:txBody>
                    <a:bodyPr/>
                    <a:lstStyle/>
                    <a:p>
                      <a:pPr algn="just"/>
                      <a:r>
                        <a:rPr lang="ru-RU" sz="1800" b="0" i="0" u="none" strike="noStrike" kern="1200" baseline="0" dirty="0" smtClean="0">
                          <a:solidFill>
                            <a:srgbClr val="00B0F0"/>
                          </a:solidFill>
                          <a:latin typeface="+mn-lt"/>
                          <a:ea typeface="+mn-ea"/>
                          <a:cs typeface="+mn-cs"/>
                        </a:rPr>
                        <a:t>Проведение аттестации педагогических работников, имеющих </a:t>
                      </a:r>
                    </a:p>
                    <a:p>
                      <a:pPr marL="285750" indent="-285750" algn="just">
                        <a:buFont typeface="Wingdings" panose="05000000000000000000" pitchFamily="2" charset="2"/>
                        <a:buChar char="ü"/>
                      </a:pPr>
                      <a:r>
                        <a:rPr lang="ru-RU" sz="1800" b="0" i="0" u="none" strike="noStrike" kern="1200" baseline="0" dirty="0" smtClean="0">
                          <a:solidFill>
                            <a:srgbClr val="00B0F0"/>
                          </a:solidFill>
                          <a:latin typeface="+mn-lt"/>
                          <a:ea typeface="+mn-ea"/>
                          <a:cs typeface="+mn-cs"/>
                        </a:rPr>
                        <a:t>государственные награды, </a:t>
                      </a:r>
                    </a:p>
                    <a:p>
                      <a:pPr marL="285750" indent="-285750" algn="just">
                        <a:buFont typeface="Wingdings" panose="05000000000000000000" pitchFamily="2" charset="2"/>
                        <a:buChar char="ü"/>
                      </a:pPr>
                      <a:r>
                        <a:rPr lang="ru-RU" sz="1800" b="0" i="0" u="none" strike="noStrike" kern="1200" baseline="0" dirty="0" smtClean="0">
                          <a:solidFill>
                            <a:srgbClr val="00B0F0"/>
                          </a:solidFill>
                          <a:latin typeface="+mn-lt"/>
                          <a:ea typeface="+mn-ea"/>
                          <a:cs typeface="+mn-cs"/>
                        </a:rPr>
                        <a:t>почетные звания, </a:t>
                      </a:r>
                    </a:p>
                    <a:p>
                      <a:pPr marL="285750" indent="-285750" algn="just">
                        <a:buFont typeface="Wingdings" panose="05000000000000000000" pitchFamily="2" charset="2"/>
                        <a:buChar char="ü"/>
                      </a:pPr>
                      <a:r>
                        <a:rPr lang="ru-RU" sz="1800" b="0" i="0" u="none" strike="noStrike" kern="1200" baseline="0" dirty="0" smtClean="0">
                          <a:solidFill>
                            <a:srgbClr val="00B0F0"/>
                          </a:solidFill>
                          <a:latin typeface="+mn-lt"/>
                          <a:ea typeface="+mn-ea"/>
                          <a:cs typeface="+mn-cs"/>
                        </a:rPr>
                        <a:t>ведомственные знаки отличия и </a:t>
                      </a:r>
                    </a:p>
                    <a:p>
                      <a:pPr marL="285750" indent="-285750" algn="just">
                        <a:buFont typeface="Wingdings" panose="05000000000000000000" pitchFamily="2" charset="2"/>
                        <a:buChar char="ü"/>
                      </a:pPr>
                      <a:r>
                        <a:rPr lang="ru-RU" sz="1800" b="0" i="0" u="none" strike="noStrike" kern="1200" baseline="0" dirty="0" smtClean="0">
                          <a:solidFill>
                            <a:srgbClr val="00B0F0"/>
                          </a:solidFill>
                          <a:latin typeface="+mn-lt"/>
                          <a:ea typeface="+mn-ea"/>
                          <a:cs typeface="+mn-cs"/>
                        </a:rPr>
                        <a:t>иные награды, полученные за достижения в педагогической деятельности, </a:t>
                      </a:r>
                    </a:p>
                    <a:p>
                      <a:pPr marL="285750" indent="-285750" algn="just">
                        <a:buFont typeface="Wingdings" panose="05000000000000000000" pitchFamily="2" charset="2"/>
                        <a:buChar char="ü"/>
                      </a:pPr>
                      <a:r>
                        <a:rPr lang="ru-RU" sz="1800" b="0" i="0" u="none" strike="noStrike" kern="1200" baseline="0" dirty="0" smtClean="0">
                          <a:solidFill>
                            <a:srgbClr val="00B0F0"/>
                          </a:solidFill>
                          <a:latin typeface="+mn-lt"/>
                          <a:ea typeface="+mn-ea"/>
                          <a:cs typeface="+mn-cs"/>
                        </a:rPr>
                        <a:t>либо являющихся призерами конкурсов профессионального мастерства педагогических работников, </a:t>
                      </a:r>
                    </a:p>
                    <a:p>
                      <a:pPr algn="just"/>
                      <a:r>
                        <a:rPr lang="ru-RU" sz="1800" b="0" i="0" u="none" strike="noStrike" kern="1200" baseline="0" dirty="0" smtClean="0">
                          <a:solidFill>
                            <a:srgbClr val="00B0F0"/>
                          </a:solidFill>
                          <a:latin typeface="+mn-lt"/>
                          <a:ea typeface="+mn-ea"/>
                          <a:cs typeface="+mn-cs"/>
                        </a:rPr>
                        <a:t>в целях установления первой или высшей квалификационной категории осуществляется на основе сведений, подтверждающих наличие у педагогических работников </a:t>
                      </a:r>
                    </a:p>
                    <a:p>
                      <a:pPr marL="285750" indent="-285750" algn="just">
                        <a:buFont typeface="Wingdings" panose="05000000000000000000" pitchFamily="2" charset="2"/>
                        <a:buChar char="ü"/>
                      </a:pPr>
                      <a:r>
                        <a:rPr lang="ru-RU" sz="1800" b="0" i="0" u="none" strike="noStrike" kern="1200" baseline="0" dirty="0" smtClean="0">
                          <a:solidFill>
                            <a:srgbClr val="00B0F0"/>
                          </a:solidFill>
                          <a:latin typeface="+mn-lt"/>
                          <a:ea typeface="+mn-ea"/>
                          <a:cs typeface="+mn-cs"/>
                        </a:rPr>
                        <a:t>наград, </a:t>
                      </a:r>
                    </a:p>
                    <a:p>
                      <a:pPr marL="285750" indent="-285750" algn="just">
                        <a:buFont typeface="Wingdings" panose="05000000000000000000" pitchFamily="2" charset="2"/>
                        <a:buChar char="ü"/>
                      </a:pPr>
                      <a:r>
                        <a:rPr lang="ru-RU" sz="1800" b="0" i="0" u="none" strike="noStrike" kern="1200" baseline="0" dirty="0" smtClean="0">
                          <a:solidFill>
                            <a:srgbClr val="00B0F0"/>
                          </a:solidFill>
                          <a:latin typeface="+mn-lt"/>
                          <a:ea typeface="+mn-ea"/>
                          <a:cs typeface="+mn-cs"/>
                        </a:rPr>
                        <a:t>званий, </a:t>
                      </a:r>
                    </a:p>
                    <a:p>
                      <a:pPr marL="285750" indent="-285750" algn="just">
                        <a:buFont typeface="Wingdings" panose="05000000000000000000" pitchFamily="2" charset="2"/>
                        <a:buChar char="ü"/>
                      </a:pPr>
                      <a:r>
                        <a:rPr lang="ru-RU" sz="1800" b="0" i="0" u="none" strike="noStrike" kern="1200" baseline="0" dirty="0" smtClean="0">
                          <a:solidFill>
                            <a:srgbClr val="00B0F0"/>
                          </a:solidFill>
                          <a:latin typeface="+mn-lt"/>
                          <a:ea typeface="+mn-ea"/>
                          <a:cs typeface="+mn-cs"/>
                        </a:rPr>
                        <a:t>знаков отличия, </a:t>
                      </a:r>
                    </a:p>
                    <a:p>
                      <a:pPr marL="285750" indent="-285750" algn="just">
                        <a:buFont typeface="Wingdings" panose="05000000000000000000" pitchFamily="2" charset="2"/>
                        <a:buChar char="ü"/>
                      </a:pPr>
                      <a:r>
                        <a:rPr lang="ru-RU" sz="1800" b="0" i="0" u="none" strike="noStrike" kern="1200" baseline="0" dirty="0" smtClean="0">
                          <a:solidFill>
                            <a:srgbClr val="00B0F0"/>
                          </a:solidFill>
                          <a:latin typeface="+mn-lt"/>
                          <a:ea typeface="+mn-ea"/>
                          <a:cs typeface="+mn-cs"/>
                        </a:rPr>
                        <a:t>сведений о награждениях за участие в профессиональных конкурсах. </a:t>
                      </a:r>
                      <a:endParaRPr lang="ru-RU" sz="2000" b="0" i="0" u="none" strike="noStrike" kern="1200" baseline="0" dirty="0" smtClean="0">
                        <a:solidFill>
                          <a:srgbClr val="00B0F0"/>
                        </a:solidFill>
                        <a:latin typeface="+mn-lt"/>
                        <a:ea typeface="+mn-ea"/>
                        <a:cs typeface="+mn-cs"/>
                      </a:endParaRPr>
                    </a:p>
                  </a:txBody>
                  <a:tcPr>
                    <a:solidFill>
                      <a:schemeClr val="accent1">
                        <a:lumMod val="40000"/>
                        <a:lumOff val="60000"/>
                      </a:schemeClr>
                    </a:solidFill>
                  </a:tcPr>
                </a:tc>
                <a:extLst>
                  <a:ext uri="{0D108BD9-81ED-4DB2-BD59-A6C34878D82A}">
                    <a16:rowId xmlns:a16="http://schemas.microsoft.com/office/drawing/2014/main" val="476609340"/>
                  </a:ext>
                </a:extLst>
              </a:tr>
            </a:tbl>
          </a:graphicData>
        </a:graphic>
      </p:graphicFrame>
    </p:spTree>
    <p:extLst>
      <p:ext uri="{BB962C8B-B14F-4D97-AF65-F5344CB8AC3E}">
        <p14:creationId xmlns:p14="http://schemas.microsoft.com/office/powerpoint/2010/main" val="39332419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808127395"/>
              </p:ext>
            </p:extLst>
          </p:nvPr>
        </p:nvGraphicFramePr>
        <p:xfrm>
          <a:off x="391886" y="301382"/>
          <a:ext cx="11321142" cy="4175760"/>
        </p:xfrm>
        <a:graphic>
          <a:graphicData uri="http://schemas.openxmlformats.org/drawingml/2006/table">
            <a:tbl>
              <a:tblPr firstRow="1" bandRow="1">
                <a:tableStyleId>{5C22544A-7EE6-4342-B048-85BDC9FD1C3A}</a:tableStyleId>
              </a:tblPr>
              <a:tblGrid>
                <a:gridCol w="4731657">
                  <a:extLst>
                    <a:ext uri="{9D8B030D-6E8A-4147-A177-3AD203B41FA5}">
                      <a16:colId xmlns:a16="http://schemas.microsoft.com/office/drawing/2014/main" val="489745937"/>
                    </a:ext>
                  </a:extLst>
                </a:gridCol>
                <a:gridCol w="6589485">
                  <a:extLst>
                    <a:ext uri="{9D8B030D-6E8A-4147-A177-3AD203B41FA5}">
                      <a16:colId xmlns:a16="http://schemas.microsoft.com/office/drawing/2014/main" val="891547101"/>
                    </a:ext>
                  </a:extLst>
                </a:gridCol>
              </a:tblGrid>
              <a:tr h="348391">
                <a:tc gridSpan="2">
                  <a:txBody>
                    <a:bodyPr/>
                    <a:lstStyle/>
                    <a:p>
                      <a:pPr algn="ctr"/>
                      <a:r>
                        <a:rPr lang="ru-RU" sz="1800" b="1" i="0" u="none" strike="noStrike" kern="1200" baseline="0" dirty="0" smtClean="0">
                          <a:solidFill>
                            <a:schemeClr val="lt1"/>
                          </a:solidFill>
                          <a:latin typeface="+mn-lt"/>
                          <a:ea typeface="+mn-ea"/>
                          <a:cs typeface="+mn-cs"/>
                        </a:rPr>
                        <a:t>Особенности проведения аттестации </a:t>
                      </a:r>
                      <a:r>
                        <a:rPr lang="ru-RU" sz="1800" b="1" i="0" u="none" strike="noStrike" kern="1200" baseline="0" dirty="0" err="1" smtClean="0">
                          <a:solidFill>
                            <a:schemeClr val="lt1"/>
                          </a:solidFill>
                          <a:latin typeface="+mn-lt"/>
                          <a:ea typeface="+mn-ea"/>
                          <a:cs typeface="+mn-cs"/>
                        </a:rPr>
                        <a:t>педработников</a:t>
                      </a:r>
                      <a:r>
                        <a:rPr lang="ru-RU" sz="1800" b="1" i="0" u="none" strike="noStrike" kern="1200" baseline="0" dirty="0" smtClean="0">
                          <a:solidFill>
                            <a:schemeClr val="lt1"/>
                          </a:solidFill>
                          <a:latin typeface="+mn-lt"/>
                          <a:ea typeface="+mn-ea"/>
                          <a:cs typeface="+mn-cs"/>
                        </a:rPr>
                        <a:t> в целях установления первой и высшей квалификационной категории </a:t>
                      </a:r>
                      <a:r>
                        <a:rPr lang="ru-RU" sz="1800" b="0" i="0" u="none" strike="noStrike" kern="1200" baseline="0" dirty="0" smtClean="0">
                          <a:solidFill>
                            <a:schemeClr val="lt1"/>
                          </a:solidFill>
                          <a:latin typeface="+mn-lt"/>
                          <a:ea typeface="+mn-ea"/>
                          <a:cs typeface="+mn-cs"/>
                        </a:rPr>
                        <a:t>		</a:t>
                      </a:r>
                    </a:p>
                  </a:txBody>
                  <a:tcPr/>
                </a:tc>
                <a:tc hMerge="1">
                  <a:txBody>
                    <a:bodyPr/>
                    <a:lstStyle/>
                    <a:p>
                      <a:endParaRPr lang="ru-RU" dirty="0"/>
                    </a:p>
                  </a:txBody>
                  <a:tcPr/>
                </a:tc>
                <a:extLst>
                  <a:ext uri="{0D108BD9-81ED-4DB2-BD59-A6C34878D82A}">
                    <a16:rowId xmlns:a16="http://schemas.microsoft.com/office/drawing/2014/main" val="371826827"/>
                  </a:ext>
                </a:extLst>
              </a:tr>
              <a:tr h="199081">
                <a:tc>
                  <a:txBody>
                    <a:bodyPr/>
                    <a:lstStyle/>
                    <a:p>
                      <a:pPr algn="ctr"/>
                      <a:r>
                        <a:rPr lang="ru-RU" dirty="0" smtClean="0">
                          <a:solidFill>
                            <a:srgbClr val="FF0000"/>
                          </a:solidFill>
                        </a:rPr>
                        <a:t>Приказ-</a:t>
                      </a:r>
                      <a:r>
                        <a:rPr lang="ru-RU" baseline="0" dirty="0" smtClean="0">
                          <a:solidFill>
                            <a:srgbClr val="FF0000"/>
                          </a:solidFill>
                        </a:rPr>
                        <a:t>276 (до 01.09.2023)</a:t>
                      </a:r>
                      <a:endParaRPr lang="ru-RU" dirty="0">
                        <a:solidFill>
                          <a:srgbClr val="FF0000"/>
                        </a:solidFill>
                      </a:endParaRPr>
                    </a:p>
                  </a:txBody>
                  <a:tcPr/>
                </a:tc>
                <a:tc>
                  <a:txBody>
                    <a:bodyPr/>
                    <a:lstStyle/>
                    <a:p>
                      <a:pPr algn="ctr"/>
                      <a:r>
                        <a:rPr lang="ru-RU" dirty="0" smtClean="0">
                          <a:solidFill>
                            <a:schemeClr val="accent2">
                              <a:lumMod val="50000"/>
                            </a:schemeClr>
                          </a:solidFill>
                        </a:rPr>
                        <a:t>Приказ-196 (после 01.09.2023)</a:t>
                      </a:r>
                      <a:endParaRPr lang="ru-RU" dirty="0">
                        <a:solidFill>
                          <a:schemeClr val="accent2">
                            <a:lumMod val="50000"/>
                          </a:schemeClr>
                        </a:solidFill>
                      </a:endParaRPr>
                    </a:p>
                  </a:txBody>
                  <a:tcPr/>
                </a:tc>
                <a:extLst>
                  <a:ext uri="{0D108BD9-81ED-4DB2-BD59-A6C34878D82A}">
                    <a16:rowId xmlns:a16="http://schemas.microsoft.com/office/drawing/2014/main" val="229831522"/>
                  </a:ext>
                </a:extLst>
              </a:tr>
              <a:tr h="2895832">
                <a:tc>
                  <a:txBody>
                    <a:bodyPr/>
                    <a:lstStyle/>
                    <a:p>
                      <a:pPr algn="just"/>
                      <a:r>
                        <a:rPr lang="ru-RU" sz="1800" b="0" i="1" u="none" strike="noStrike" kern="1200" baseline="0" dirty="0" smtClean="0">
                          <a:solidFill>
                            <a:srgbClr val="FF0000"/>
                          </a:solidFill>
                          <a:latin typeface="+mn-lt"/>
                          <a:ea typeface="+mn-ea"/>
                          <a:cs typeface="+mn-cs"/>
                        </a:rPr>
                        <a:t>Нет соответствия </a:t>
                      </a:r>
                      <a:r>
                        <a:rPr lang="ru-RU" sz="1800" b="0" i="0" u="none" strike="noStrike" kern="1200" baseline="0" dirty="0" smtClean="0">
                          <a:solidFill>
                            <a:srgbClr val="FF0000"/>
                          </a:solidFill>
                          <a:latin typeface="+mn-lt"/>
                          <a:ea typeface="+mn-ea"/>
                          <a:cs typeface="+mn-cs"/>
                        </a:rPr>
                        <a:t>	</a:t>
                      </a:r>
                    </a:p>
                    <a:p>
                      <a:pPr algn="just"/>
                      <a:endParaRPr lang="ru-RU" sz="1800" b="0" i="0" u="none" strike="noStrike" kern="1200" baseline="0" dirty="0" smtClean="0">
                        <a:solidFill>
                          <a:srgbClr val="FF0000"/>
                        </a:solidFill>
                        <a:latin typeface="+mn-lt"/>
                        <a:ea typeface="+mn-ea"/>
                        <a:cs typeface="+mn-cs"/>
                      </a:endParaRPr>
                    </a:p>
                    <a:p>
                      <a:pPr algn="just"/>
                      <a:endParaRPr lang="ru-RU" sz="1800" b="0" i="0" u="none" strike="noStrike" kern="1200" baseline="0" dirty="0" smtClean="0">
                        <a:solidFill>
                          <a:srgbClr val="FF0000"/>
                        </a:solidFill>
                        <a:latin typeface="+mn-lt"/>
                        <a:ea typeface="+mn-ea"/>
                        <a:cs typeface="+mn-cs"/>
                      </a:endParaRPr>
                    </a:p>
                    <a:p>
                      <a:pPr algn="just"/>
                      <a:endParaRPr lang="ru-RU" sz="1800" b="0" i="0" u="none" strike="noStrike" kern="1200" baseline="0" dirty="0" smtClean="0">
                        <a:solidFill>
                          <a:srgbClr val="FF0000"/>
                        </a:solidFill>
                        <a:latin typeface="+mn-lt"/>
                        <a:ea typeface="+mn-ea"/>
                        <a:cs typeface="+mn-cs"/>
                      </a:endParaRPr>
                    </a:p>
                    <a:p>
                      <a:pPr algn="just"/>
                      <a:endParaRPr lang="ru-RU" sz="1800" b="0" i="0" u="none" strike="noStrike" kern="1200" baseline="0" dirty="0" smtClean="0">
                        <a:solidFill>
                          <a:srgbClr val="FF0000"/>
                        </a:solidFill>
                        <a:latin typeface="+mn-lt"/>
                        <a:ea typeface="+mn-ea"/>
                        <a:cs typeface="+mn-cs"/>
                      </a:endParaRPr>
                    </a:p>
                    <a:p>
                      <a:pPr algn="just"/>
                      <a:endParaRPr lang="ru-RU" sz="1800" b="0" i="0" u="none" strike="noStrike" kern="1200" baseline="0" dirty="0" smtClean="0">
                        <a:solidFill>
                          <a:srgbClr val="FF0000"/>
                        </a:solidFill>
                        <a:latin typeface="+mn-lt"/>
                        <a:ea typeface="+mn-ea"/>
                        <a:cs typeface="+mn-cs"/>
                      </a:endParaRPr>
                    </a:p>
                    <a:p>
                      <a:pPr algn="just"/>
                      <a:endParaRPr lang="ru-RU" sz="1800" b="0" i="0" u="none" strike="noStrike" kern="1200" baseline="0" dirty="0" smtClean="0">
                        <a:solidFill>
                          <a:srgbClr val="FF0000"/>
                        </a:solidFill>
                        <a:latin typeface="+mn-lt"/>
                        <a:ea typeface="+mn-ea"/>
                        <a:cs typeface="+mn-cs"/>
                      </a:endParaRPr>
                    </a:p>
                    <a:p>
                      <a:pPr algn="just"/>
                      <a:endParaRPr lang="ru-RU" sz="1800" b="0" i="0" u="none" strike="noStrike" kern="1200" baseline="0" dirty="0" smtClean="0">
                        <a:solidFill>
                          <a:srgbClr val="FF0000"/>
                        </a:solidFill>
                        <a:latin typeface="+mn-lt"/>
                        <a:ea typeface="+mn-ea"/>
                        <a:cs typeface="+mn-cs"/>
                      </a:endParaRPr>
                    </a:p>
                    <a:p>
                      <a:pPr algn="just"/>
                      <a:endParaRPr lang="ru-RU" sz="1800" b="0" i="0" u="none" strike="noStrike" kern="1200" baseline="0" dirty="0" smtClean="0">
                        <a:solidFill>
                          <a:srgbClr val="FF0000"/>
                        </a:solidFill>
                        <a:latin typeface="+mn-lt"/>
                        <a:ea typeface="+mn-ea"/>
                        <a:cs typeface="+mn-cs"/>
                      </a:endParaRPr>
                    </a:p>
                    <a:p>
                      <a:pPr algn="just"/>
                      <a:endParaRPr lang="ru-RU" sz="2000" b="0" i="0" u="none" strike="noStrike" kern="1200" baseline="0" dirty="0" smtClean="0">
                        <a:solidFill>
                          <a:schemeClr val="dk1"/>
                        </a:solidFill>
                        <a:latin typeface="+mn-lt"/>
                        <a:ea typeface="+mn-ea"/>
                        <a:cs typeface="+mn-cs"/>
                      </a:endParaRPr>
                    </a:p>
                    <a:p>
                      <a:pPr algn="just"/>
                      <a:endParaRPr lang="ru-RU" sz="2000" b="0" i="0" u="none" strike="noStrike" kern="1200" baseline="0" dirty="0" smtClean="0">
                        <a:solidFill>
                          <a:schemeClr val="dk1"/>
                        </a:solidFill>
                        <a:latin typeface="+mn-lt"/>
                        <a:ea typeface="+mn-ea"/>
                        <a:cs typeface="+mn-cs"/>
                      </a:endParaRPr>
                    </a:p>
                  </a:txBody>
                  <a:tcPr>
                    <a:solidFill>
                      <a:schemeClr val="accent1">
                        <a:lumMod val="40000"/>
                        <a:lumOff val="60000"/>
                      </a:schemeClr>
                    </a:solidFill>
                  </a:tcPr>
                </a:tc>
                <a:tc>
                  <a:txBody>
                    <a:bodyPr/>
                    <a:lstStyle/>
                    <a:p>
                      <a:pPr algn="just"/>
                      <a:r>
                        <a:rPr lang="ru-RU" sz="1800" b="0" i="0" u="none" strike="noStrike" kern="1200" baseline="0" dirty="0" smtClean="0">
                          <a:solidFill>
                            <a:srgbClr val="00B0F0"/>
                          </a:solidFill>
                          <a:latin typeface="+mn-lt"/>
                          <a:ea typeface="+mn-ea"/>
                          <a:cs typeface="+mn-cs"/>
                        </a:rPr>
                        <a:t>При аттестации педагогических работников, участвующих в реализации программ спортивной подготовки, учитываются </a:t>
                      </a:r>
                    </a:p>
                    <a:p>
                      <a:pPr marL="285750" indent="-285750" algn="just">
                        <a:buFont typeface="Wingdings" panose="05000000000000000000" pitchFamily="2" charset="2"/>
                        <a:buChar char="ü"/>
                      </a:pPr>
                      <a:r>
                        <a:rPr lang="ru-RU" sz="1800" b="0" i="0" u="none" strike="noStrike" kern="1200" baseline="0" dirty="0" smtClean="0">
                          <a:solidFill>
                            <a:srgbClr val="00B0F0"/>
                          </a:solidFill>
                          <a:latin typeface="+mn-lt"/>
                          <a:ea typeface="+mn-ea"/>
                          <a:cs typeface="+mn-cs"/>
                        </a:rPr>
                        <a:t>государственные награды, </a:t>
                      </a:r>
                    </a:p>
                    <a:p>
                      <a:pPr marL="285750" indent="-285750" algn="just">
                        <a:buFont typeface="Wingdings" panose="05000000000000000000" pitchFamily="2" charset="2"/>
                        <a:buChar char="ü"/>
                      </a:pPr>
                      <a:r>
                        <a:rPr lang="ru-RU" sz="1800" b="0" i="0" u="none" strike="noStrike" kern="1200" baseline="0" dirty="0" smtClean="0">
                          <a:solidFill>
                            <a:srgbClr val="00B0F0"/>
                          </a:solidFill>
                          <a:latin typeface="+mn-lt"/>
                          <a:ea typeface="+mn-ea"/>
                          <a:cs typeface="+mn-cs"/>
                        </a:rPr>
                        <a:t>почетные звания, </a:t>
                      </a:r>
                    </a:p>
                    <a:p>
                      <a:pPr marL="285750" indent="-285750" algn="just">
                        <a:buFont typeface="Wingdings" panose="05000000000000000000" pitchFamily="2" charset="2"/>
                        <a:buChar char="ü"/>
                      </a:pPr>
                      <a:r>
                        <a:rPr lang="ru-RU" sz="1800" b="0" i="0" u="none" strike="noStrike" kern="1200" baseline="0" dirty="0" smtClean="0">
                          <a:solidFill>
                            <a:srgbClr val="00B0F0"/>
                          </a:solidFill>
                          <a:latin typeface="+mn-lt"/>
                          <a:ea typeface="+mn-ea"/>
                          <a:cs typeface="+mn-cs"/>
                        </a:rPr>
                        <a:t>ведомственные знаки отличия, </a:t>
                      </a:r>
                    </a:p>
                    <a:p>
                      <a:pPr algn="just"/>
                      <a:r>
                        <a:rPr lang="ru-RU" sz="1800" b="0" i="0" u="none" strike="noStrike" kern="1200" baseline="0" dirty="0" smtClean="0">
                          <a:solidFill>
                            <a:srgbClr val="00B0F0"/>
                          </a:solidFill>
                          <a:latin typeface="+mn-lt"/>
                          <a:ea typeface="+mn-ea"/>
                          <a:cs typeface="+mn-cs"/>
                        </a:rPr>
                        <a:t>полученные за достижения в спортивной подготовке лиц, ее проходящих, а также результаты конкурсов профессионального мастерства. 	</a:t>
                      </a:r>
                    </a:p>
                  </a:txBody>
                  <a:tcPr>
                    <a:solidFill>
                      <a:schemeClr val="accent1">
                        <a:lumMod val="40000"/>
                        <a:lumOff val="60000"/>
                      </a:schemeClr>
                    </a:solidFill>
                  </a:tcPr>
                </a:tc>
                <a:extLst>
                  <a:ext uri="{0D108BD9-81ED-4DB2-BD59-A6C34878D82A}">
                    <a16:rowId xmlns:a16="http://schemas.microsoft.com/office/drawing/2014/main" val="476609340"/>
                  </a:ext>
                </a:extLst>
              </a:tr>
            </a:tbl>
          </a:graphicData>
        </a:graphic>
      </p:graphicFrame>
    </p:spTree>
    <p:extLst>
      <p:ext uri="{BB962C8B-B14F-4D97-AF65-F5344CB8AC3E}">
        <p14:creationId xmlns:p14="http://schemas.microsoft.com/office/powerpoint/2010/main" val="4292198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1110640" y="363256"/>
            <a:ext cx="10738982" cy="1138773"/>
          </a:xfrm>
          <a:prstGeom prst="rect">
            <a:avLst/>
          </a:prstGeom>
        </p:spPr>
        <p:txBody>
          <a:bodyPr wrap="square">
            <a:spAutoFit/>
          </a:bodyPr>
          <a:lstStyle/>
          <a:p>
            <a:endParaRPr lang="ru-RU" sz="1000" dirty="0">
              <a:solidFill>
                <a:srgbClr val="000000"/>
              </a:solidFill>
              <a:latin typeface="Calibri" panose="020F0502020204030204" pitchFamily="34" charset="0"/>
            </a:endParaRPr>
          </a:p>
          <a:p>
            <a:endParaRPr lang="ru-RU" sz="1000" dirty="0">
              <a:latin typeface="Calibri" panose="020F0502020204030204" pitchFamily="34" charset="0"/>
            </a:endParaRPr>
          </a:p>
          <a:p>
            <a:pPr algn="ctr"/>
            <a:r>
              <a:rPr lang="ru-RU" sz="2400" dirty="0">
                <a:latin typeface="Calibri" panose="020F0502020204030204" pitchFamily="34" charset="0"/>
              </a:rPr>
              <a:t> </a:t>
            </a:r>
            <a:r>
              <a:rPr lang="ru-RU" sz="2400" b="1" dirty="0">
                <a:latin typeface="Calibri" panose="020F0502020204030204" pitchFamily="34" charset="0"/>
              </a:rPr>
              <a:t>НОВЫЙ ПОРЯДОК ПРОВЕДЕНИЯ АТТЕСТАЦИИ ПЕДАГОГИЧЕСКИХ РАБОТНИКОВ С </a:t>
            </a:r>
            <a:r>
              <a:rPr lang="ru-RU" sz="2400" b="1" dirty="0" smtClean="0">
                <a:latin typeface="Calibri" panose="020F0502020204030204" pitchFamily="34" charset="0"/>
              </a:rPr>
              <a:t>1 СЕНТЯБРЯ 2023 ГОДА</a:t>
            </a:r>
            <a:endParaRPr lang="ru-RU" sz="2400" dirty="0"/>
          </a:p>
        </p:txBody>
      </p:sp>
      <p:sp>
        <p:nvSpPr>
          <p:cNvPr id="3" name="Прямоугольник 2"/>
          <p:cNvSpPr/>
          <p:nvPr/>
        </p:nvSpPr>
        <p:spPr>
          <a:xfrm>
            <a:off x="637675" y="2143090"/>
            <a:ext cx="7425808" cy="4185761"/>
          </a:xfrm>
          <a:prstGeom prst="rect">
            <a:avLst/>
          </a:prstGeom>
        </p:spPr>
        <p:txBody>
          <a:bodyPr wrap="square">
            <a:spAutoFit/>
          </a:bodyPr>
          <a:lstStyle/>
          <a:p>
            <a:pPr indent="533400" algn="just"/>
            <a:r>
              <a:rPr lang="ru-RU" sz="2200" dirty="0" smtClean="0">
                <a:solidFill>
                  <a:srgbClr val="000000"/>
                </a:solidFill>
                <a:latin typeface="Calibri" panose="020F0502020204030204" pitchFamily="34" charset="0"/>
              </a:rPr>
              <a:t>С 1 сентября 2023 года вступил в силу новый Порядок проведения аттестации педагогических работников организаций, осуществляющих образовательную деятельность, утвержденный </a:t>
            </a:r>
            <a:r>
              <a:rPr lang="ru-RU" sz="2200" i="1" dirty="0" smtClean="0">
                <a:solidFill>
                  <a:srgbClr val="000000"/>
                </a:solidFill>
                <a:latin typeface="Calibri" panose="020F0502020204030204" pitchFamily="34" charset="0"/>
              </a:rPr>
              <a:t>приказом </a:t>
            </a:r>
            <a:r>
              <a:rPr lang="ru-RU" sz="2200" i="1" dirty="0" err="1">
                <a:solidFill>
                  <a:srgbClr val="000000"/>
                </a:solidFill>
                <a:latin typeface="Calibri" panose="020F0502020204030204" pitchFamily="34" charset="0"/>
              </a:rPr>
              <a:t>Минпросвещения</a:t>
            </a:r>
            <a:r>
              <a:rPr lang="ru-RU" sz="2200" i="1" dirty="0">
                <a:solidFill>
                  <a:srgbClr val="000000"/>
                </a:solidFill>
                <a:latin typeface="Calibri" panose="020F0502020204030204" pitchFamily="34" charset="0"/>
              </a:rPr>
              <a:t> России от </a:t>
            </a:r>
            <a:r>
              <a:rPr lang="ru-RU" sz="2200" i="1" dirty="0" smtClean="0">
                <a:solidFill>
                  <a:srgbClr val="000000"/>
                </a:solidFill>
                <a:latin typeface="Calibri" panose="020F0502020204030204" pitchFamily="34" charset="0"/>
              </a:rPr>
              <a:t>24.03.2023 № </a:t>
            </a:r>
            <a:r>
              <a:rPr lang="ru-RU" sz="2200" i="1" dirty="0">
                <a:solidFill>
                  <a:srgbClr val="000000"/>
                </a:solidFill>
                <a:latin typeface="Calibri" panose="020F0502020204030204" pitchFamily="34" charset="0"/>
              </a:rPr>
              <a:t>196 </a:t>
            </a:r>
            <a:r>
              <a:rPr lang="ru-RU" sz="2200" i="1" dirty="0" smtClean="0">
                <a:solidFill>
                  <a:srgbClr val="000000"/>
                </a:solidFill>
                <a:latin typeface="Calibri" panose="020F0502020204030204" pitchFamily="34" charset="0"/>
              </a:rPr>
              <a:t>«Об </a:t>
            </a:r>
            <a:r>
              <a:rPr lang="ru-RU" sz="2200" i="1" dirty="0">
                <a:solidFill>
                  <a:srgbClr val="000000"/>
                </a:solidFill>
                <a:latin typeface="Calibri" panose="020F0502020204030204" pitchFamily="34" charset="0"/>
              </a:rPr>
              <a:t>утверждении Порядка проведения аттестации педагогических работников организаций, осуществляющих образовательную </a:t>
            </a:r>
            <a:r>
              <a:rPr lang="ru-RU" sz="2200" i="1" dirty="0" smtClean="0">
                <a:solidFill>
                  <a:srgbClr val="000000"/>
                </a:solidFill>
                <a:latin typeface="Calibri" panose="020F0502020204030204" pitchFamily="34" charset="0"/>
              </a:rPr>
              <a:t>деятельность». </a:t>
            </a:r>
            <a:r>
              <a:rPr lang="ru-RU" sz="2200" dirty="0" smtClean="0">
                <a:solidFill>
                  <a:srgbClr val="000000"/>
                </a:solidFill>
                <a:latin typeface="Calibri" panose="020F0502020204030204" pitchFamily="34" charset="0"/>
              </a:rPr>
              <a:t>Данный приказ действует до 31 августа 2029 года.</a:t>
            </a:r>
          </a:p>
          <a:p>
            <a:pPr indent="533400" algn="just"/>
            <a:r>
              <a:rPr lang="ru-RU" sz="2200" dirty="0">
                <a:solidFill>
                  <a:srgbClr val="000000"/>
                </a:solidFill>
                <a:latin typeface="Calibri" panose="020F0502020204030204" pitchFamily="34" charset="0"/>
              </a:rPr>
              <a:t>	</a:t>
            </a:r>
          </a:p>
          <a:p>
            <a:pPr indent="533400" algn="just"/>
            <a:endParaRPr lang="ru-RU" sz="2200" dirty="0">
              <a:solidFill>
                <a:srgbClr val="000000"/>
              </a:solidFill>
              <a:latin typeface="Calibri" panose="020F0502020204030204" pitchFamily="34" charset="0"/>
            </a:endParaRPr>
          </a:p>
          <a:p>
            <a:pPr algn="just"/>
            <a:endParaRPr lang="ru-RU" sz="2400" dirty="0">
              <a:solidFill>
                <a:srgbClr val="000000"/>
              </a:solidFill>
              <a:latin typeface="Calibri" panose="020F0502020204030204" pitchFamily="34"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8546" y="1607165"/>
            <a:ext cx="3054230" cy="4374979"/>
          </a:xfrm>
          <a:prstGeom prst="rect">
            <a:avLst/>
          </a:prstGeom>
        </p:spPr>
      </p:pic>
    </p:spTree>
    <p:extLst>
      <p:ext uri="{BB962C8B-B14F-4D97-AF65-F5344CB8AC3E}">
        <p14:creationId xmlns:p14="http://schemas.microsoft.com/office/powerpoint/2010/main" val="37379649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341415895"/>
              </p:ext>
            </p:extLst>
          </p:nvPr>
        </p:nvGraphicFramePr>
        <p:xfrm>
          <a:off x="391886" y="301382"/>
          <a:ext cx="11321142" cy="6035040"/>
        </p:xfrm>
        <a:graphic>
          <a:graphicData uri="http://schemas.openxmlformats.org/drawingml/2006/table">
            <a:tbl>
              <a:tblPr firstRow="1" bandRow="1">
                <a:tableStyleId>{5C22544A-7EE6-4342-B048-85BDC9FD1C3A}</a:tableStyleId>
              </a:tblPr>
              <a:tblGrid>
                <a:gridCol w="5442857">
                  <a:extLst>
                    <a:ext uri="{9D8B030D-6E8A-4147-A177-3AD203B41FA5}">
                      <a16:colId xmlns:a16="http://schemas.microsoft.com/office/drawing/2014/main" val="489745937"/>
                    </a:ext>
                  </a:extLst>
                </a:gridCol>
                <a:gridCol w="5878285">
                  <a:extLst>
                    <a:ext uri="{9D8B030D-6E8A-4147-A177-3AD203B41FA5}">
                      <a16:colId xmlns:a16="http://schemas.microsoft.com/office/drawing/2014/main" val="891547101"/>
                    </a:ext>
                  </a:extLst>
                </a:gridCol>
              </a:tblGrid>
              <a:tr h="585219">
                <a:tc gridSpan="2">
                  <a:txBody>
                    <a:bodyPr/>
                    <a:lstStyle/>
                    <a:p>
                      <a:pPr algn="ctr"/>
                      <a:r>
                        <a:rPr lang="ru-RU" sz="1800" b="1" i="0" u="none" strike="noStrike" kern="1200" baseline="0" dirty="0" smtClean="0">
                          <a:solidFill>
                            <a:schemeClr val="lt1"/>
                          </a:solidFill>
                          <a:latin typeface="+mn-lt"/>
                          <a:ea typeface="+mn-ea"/>
                          <a:cs typeface="+mn-cs"/>
                        </a:rPr>
                        <a:t>Особенности проведения аттестации </a:t>
                      </a:r>
                      <a:r>
                        <a:rPr lang="ru-RU" sz="1800" b="1" i="0" u="none" strike="noStrike" kern="1200" baseline="0" dirty="0" err="1" smtClean="0">
                          <a:solidFill>
                            <a:schemeClr val="lt1"/>
                          </a:solidFill>
                          <a:latin typeface="+mn-lt"/>
                          <a:ea typeface="+mn-ea"/>
                          <a:cs typeface="+mn-cs"/>
                        </a:rPr>
                        <a:t>педработников</a:t>
                      </a:r>
                      <a:r>
                        <a:rPr lang="ru-RU" sz="1800" b="1" i="0" u="none" strike="noStrike" kern="1200" baseline="0" dirty="0" smtClean="0">
                          <a:solidFill>
                            <a:schemeClr val="lt1"/>
                          </a:solidFill>
                          <a:latin typeface="+mn-lt"/>
                          <a:ea typeface="+mn-ea"/>
                          <a:cs typeface="+mn-cs"/>
                        </a:rPr>
                        <a:t> в целях установления первой и высшей квалификационной категории </a:t>
                      </a:r>
                      <a:r>
                        <a:rPr lang="ru-RU" sz="1800" b="0" i="0" u="none" strike="noStrike" kern="1200" baseline="0" dirty="0" smtClean="0">
                          <a:solidFill>
                            <a:schemeClr val="lt1"/>
                          </a:solidFill>
                          <a:latin typeface="+mn-lt"/>
                          <a:ea typeface="+mn-ea"/>
                          <a:cs typeface="+mn-cs"/>
                        </a:rPr>
                        <a:t>		</a:t>
                      </a:r>
                    </a:p>
                  </a:txBody>
                  <a:tcPr/>
                </a:tc>
                <a:tc hMerge="1">
                  <a:txBody>
                    <a:bodyPr/>
                    <a:lstStyle/>
                    <a:p>
                      <a:endParaRPr lang="ru-RU" dirty="0"/>
                    </a:p>
                  </a:txBody>
                  <a:tcPr/>
                </a:tc>
                <a:extLst>
                  <a:ext uri="{0D108BD9-81ED-4DB2-BD59-A6C34878D82A}">
                    <a16:rowId xmlns:a16="http://schemas.microsoft.com/office/drawing/2014/main" val="371826827"/>
                  </a:ext>
                </a:extLst>
              </a:tr>
              <a:tr h="334411">
                <a:tc>
                  <a:txBody>
                    <a:bodyPr/>
                    <a:lstStyle/>
                    <a:p>
                      <a:pPr algn="ctr"/>
                      <a:r>
                        <a:rPr lang="ru-RU" dirty="0" smtClean="0">
                          <a:solidFill>
                            <a:srgbClr val="FF0000"/>
                          </a:solidFill>
                        </a:rPr>
                        <a:t>Приказ-</a:t>
                      </a:r>
                      <a:r>
                        <a:rPr lang="ru-RU" baseline="0" dirty="0" smtClean="0">
                          <a:solidFill>
                            <a:srgbClr val="FF0000"/>
                          </a:solidFill>
                        </a:rPr>
                        <a:t>276 (до 01.09.2023)</a:t>
                      </a:r>
                      <a:endParaRPr lang="ru-RU" dirty="0">
                        <a:solidFill>
                          <a:srgbClr val="FF0000"/>
                        </a:solidFill>
                      </a:endParaRPr>
                    </a:p>
                  </a:txBody>
                  <a:tcPr/>
                </a:tc>
                <a:tc>
                  <a:txBody>
                    <a:bodyPr/>
                    <a:lstStyle/>
                    <a:p>
                      <a:pPr algn="ctr"/>
                      <a:r>
                        <a:rPr lang="ru-RU" dirty="0" smtClean="0">
                          <a:solidFill>
                            <a:schemeClr val="accent2">
                              <a:lumMod val="50000"/>
                            </a:schemeClr>
                          </a:solidFill>
                        </a:rPr>
                        <a:t>Приказ-196 (после 01.09.2023)</a:t>
                      </a:r>
                      <a:endParaRPr lang="ru-RU" dirty="0">
                        <a:solidFill>
                          <a:schemeClr val="accent2">
                            <a:lumMod val="50000"/>
                          </a:schemeClr>
                        </a:solidFill>
                      </a:endParaRPr>
                    </a:p>
                  </a:txBody>
                  <a:tcPr/>
                </a:tc>
                <a:extLst>
                  <a:ext uri="{0D108BD9-81ED-4DB2-BD59-A6C34878D82A}">
                    <a16:rowId xmlns:a16="http://schemas.microsoft.com/office/drawing/2014/main" val="229831522"/>
                  </a:ext>
                </a:extLst>
              </a:tr>
              <a:tr h="4918532">
                <a:tc>
                  <a:txBody>
                    <a:bodyPr/>
                    <a:lstStyle/>
                    <a:p>
                      <a:pPr algn="just"/>
                      <a:r>
                        <a:rPr lang="ru-RU" sz="1800" b="0" i="0" u="none" strike="noStrike" kern="1200" baseline="0" dirty="0" smtClean="0">
                          <a:solidFill>
                            <a:schemeClr val="dk1"/>
                          </a:solidFill>
                          <a:latin typeface="+mn-lt"/>
                          <a:ea typeface="+mn-ea"/>
                          <a:cs typeface="+mn-cs"/>
                        </a:rPr>
                        <a:t>33. Продолжительность аттестации для каждого педагогического работника от начала ее проведения и до принятия решения аттестационной комиссией составляет не более 60 календарных дней. 	</a:t>
                      </a:r>
                    </a:p>
                    <a:p>
                      <a:pPr algn="just"/>
                      <a:endParaRPr lang="ru-RU" sz="1800" b="0" i="0" u="none" strike="noStrike" kern="1200" baseline="0" dirty="0" smtClean="0">
                        <a:solidFill>
                          <a:schemeClr val="dk1"/>
                        </a:solidFill>
                        <a:latin typeface="+mn-lt"/>
                        <a:ea typeface="+mn-ea"/>
                        <a:cs typeface="+mn-cs"/>
                      </a:endParaRPr>
                    </a:p>
                    <a:p>
                      <a:pPr algn="just"/>
                      <a:r>
                        <a:rPr lang="ru-RU" sz="1800" b="0" i="0" u="none" strike="noStrike" kern="1200" baseline="0" dirty="0" smtClean="0">
                          <a:solidFill>
                            <a:schemeClr val="dk1"/>
                          </a:solidFill>
                          <a:latin typeface="+mn-lt"/>
                          <a:ea typeface="+mn-ea"/>
                          <a:cs typeface="+mn-cs"/>
                        </a:rPr>
                        <a:t>34. Заседание аттестационной комиссии считается правомочным, если на нем присутствуют не менее двух третей от общего числа ее членов. 	</a:t>
                      </a:r>
                    </a:p>
                    <a:p>
                      <a:pPr algn="just"/>
                      <a:endParaRPr lang="ru-RU" sz="1800" b="0" i="0" u="none" strike="noStrike" kern="1200" baseline="0" dirty="0" smtClean="0">
                        <a:solidFill>
                          <a:schemeClr val="dk1"/>
                        </a:solidFill>
                        <a:latin typeface="+mn-lt"/>
                        <a:ea typeface="+mn-ea"/>
                        <a:cs typeface="+mn-cs"/>
                      </a:endParaRPr>
                    </a:p>
                    <a:p>
                      <a:pPr algn="just"/>
                      <a:r>
                        <a:rPr lang="ru-RU" sz="1800" b="0" i="0" u="none" strike="noStrike" kern="1200" baseline="0" dirty="0" smtClean="0">
                          <a:solidFill>
                            <a:schemeClr val="dk1"/>
                          </a:solidFill>
                          <a:latin typeface="+mn-lt"/>
                          <a:ea typeface="+mn-ea"/>
                          <a:cs typeface="+mn-cs"/>
                        </a:rPr>
                        <a:t>35. Педагогический работник имеет право лично присутствовать при его аттестации на заседании аттестационной комиссии. </a:t>
                      </a:r>
                    </a:p>
                    <a:p>
                      <a:pPr algn="just"/>
                      <a:r>
                        <a:rPr lang="ru-RU" sz="1800" b="0" i="0" u="none" strike="noStrike" kern="1200" baseline="0" dirty="0" smtClean="0">
                          <a:solidFill>
                            <a:schemeClr val="dk1"/>
                          </a:solidFill>
                          <a:latin typeface="+mn-lt"/>
                          <a:ea typeface="+mn-ea"/>
                          <a:cs typeface="+mn-cs"/>
                        </a:rPr>
                        <a:t>При неявке педагогического работника на заседание аттестационной комиссии аттестация проводится в его отсутствие. 	</a:t>
                      </a:r>
                      <a:endParaRPr lang="ru-RU" sz="2000" b="0" i="0" u="none" strike="noStrike" kern="1200" baseline="0" dirty="0" smtClean="0">
                        <a:solidFill>
                          <a:schemeClr val="dk1"/>
                        </a:solidFill>
                        <a:latin typeface="+mn-lt"/>
                        <a:ea typeface="+mn-ea"/>
                        <a:cs typeface="+mn-cs"/>
                      </a:endParaRPr>
                    </a:p>
                  </a:txBody>
                  <a:tcPr>
                    <a:solidFill>
                      <a:schemeClr val="accent1">
                        <a:lumMod val="40000"/>
                        <a:lumOff val="60000"/>
                      </a:schemeClr>
                    </a:solidFill>
                  </a:tcPr>
                </a:tc>
                <a:tc>
                  <a:txBody>
                    <a:bodyPr/>
                    <a:lstStyle/>
                    <a:p>
                      <a:pPr algn="just"/>
                      <a:r>
                        <a:rPr lang="ru-RU" sz="1800" b="0" i="0" u="none" strike="noStrike" kern="1200" baseline="0" dirty="0" smtClean="0">
                          <a:solidFill>
                            <a:schemeClr val="dk1"/>
                          </a:solidFill>
                          <a:latin typeface="+mn-lt"/>
                          <a:ea typeface="+mn-ea"/>
                          <a:cs typeface="+mn-cs"/>
                        </a:rPr>
                        <a:t>32. Продолжительность аттестации для каждого педагогического работника от начала ее проведения и до принятия решения аттестационной комиссией составляет не более 60 календарных дней. 	</a:t>
                      </a:r>
                    </a:p>
                    <a:p>
                      <a:pPr algn="just"/>
                      <a:endParaRPr lang="ru-RU" sz="1800" b="0" i="0" u="none" strike="noStrike" kern="1200" baseline="0" dirty="0" smtClean="0">
                        <a:solidFill>
                          <a:schemeClr val="dk1"/>
                        </a:solidFill>
                        <a:latin typeface="+mn-lt"/>
                        <a:ea typeface="+mn-ea"/>
                        <a:cs typeface="+mn-cs"/>
                      </a:endParaRPr>
                    </a:p>
                    <a:p>
                      <a:pPr algn="just"/>
                      <a:endParaRPr lang="ru-RU" sz="1800" b="0" i="0" u="none" strike="noStrike" kern="1200" baseline="0" dirty="0" smtClean="0">
                        <a:solidFill>
                          <a:schemeClr val="dk1"/>
                        </a:solidFill>
                        <a:latin typeface="+mn-lt"/>
                        <a:ea typeface="+mn-ea"/>
                        <a:cs typeface="+mn-cs"/>
                      </a:endParaRPr>
                    </a:p>
                    <a:p>
                      <a:pPr algn="just"/>
                      <a:r>
                        <a:rPr lang="ru-RU" sz="1800" b="0" i="0" u="none" strike="noStrike" kern="1200" baseline="0" dirty="0" smtClean="0">
                          <a:solidFill>
                            <a:schemeClr val="dk1"/>
                          </a:solidFill>
                          <a:latin typeface="+mn-lt"/>
                          <a:ea typeface="+mn-ea"/>
                          <a:cs typeface="+mn-cs"/>
                        </a:rPr>
                        <a:t>33. Заседание аттестационной комиссии считается правомочным, если на нем присутствуют не менее двух третей от общего числа ее членов. 	</a:t>
                      </a:r>
                    </a:p>
                    <a:p>
                      <a:pPr algn="just"/>
                      <a:endParaRPr lang="ru-RU" sz="1800" b="0" i="0" u="none" strike="noStrike" kern="1200" baseline="0" dirty="0" smtClean="0">
                        <a:solidFill>
                          <a:schemeClr val="dk1"/>
                        </a:solidFill>
                        <a:latin typeface="+mn-lt"/>
                        <a:ea typeface="+mn-ea"/>
                        <a:cs typeface="+mn-cs"/>
                      </a:endParaRPr>
                    </a:p>
                    <a:p>
                      <a:pPr algn="just"/>
                      <a:endParaRPr lang="ru-RU" sz="1800" b="0" i="0" u="none" strike="noStrike" kern="1200" baseline="0" dirty="0" smtClean="0">
                        <a:solidFill>
                          <a:schemeClr val="dk1"/>
                        </a:solidFill>
                        <a:latin typeface="+mn-lt"/>
                        <a:ea typeface="+mn-ea"/>
                        <a:cs typeface="+mn-cs"/>
                      </a:endParaRPr>
                    </a:p>
                    <a:p>
                      <a:pPr algn="just"/>
                      <a:r>
                        <a:rPr lang="ru-RU" sz="1800" b="0" i="0" u="none" strike="noStrike" kern="1200" baseline="0" dirty="0" smtClean="0">
                          <a:solidFill>
                            <a:schemeClr val="dk1"/>
                          </a:solidFill>
                          <a:latin typeface="+mn-lt"/>
                          <a:ea typeface="+mn-ea"/>
                          <a:cs typeface="+mn-cs"/>
                        </a:rPr>
                        <a:t>34. Педагогический работник имеет право лично присутствовать при его аттестации на заседании аттестационной комиссии. </a:t>
                      </a:r>
                    </a:p>
                    <a:p>
                      <a:pPr algn="just"/>
                      <a:r>
                        <a:rPr lang="ru-RU" sz="1800" b="0" i="0" u="none" strike="noStrike" kern="1200" baseline="0" dirty="0" smtClean="0">
                          <a:solidFill>
                            <a:schemeClr val="dk1"/>
                          </a:solidFill>
                          <a:latin typeface="+mn-lt"/>
                          <a:ea typeface="+mn-ea"/>
                          <a:cs typeface="+mn-cs"/>
                        </a:rPr>
                        <a:t>При неявке педагогического работника на заседание аттестационной комиссии аттестация проводится в его отсутствие. 	</a:t>
                      </a:r>
                    </a:p>
                    <a:p>
                      <a:pPr algn="just"/>
                      <a:endParaRPr lang="ru-RU" sz="1800" b="0" i="0" u="none" strike="noStrike" kern="1200" baseline="0" dirty="0" smtClean="0">
                        <a:solidFill>
                          <a:srgbClr val="00B0F0"/>
                        </a:solidFill>
                        <a:latin typeface="+mn-lt"/>
                        <a:ea typeface="+mn-ea"/>
                        <a:cs typeface="+mn-cs"/>
                      </a:endParaRPr>
                    </a:p>
                  </a:txBody>
                  <a:tcPr>
                    <a:solidFill>
                      <a:schemeClr val="accent1">
                        <a:lumMod val="40000"/>
                        <a:lumOff val="60000"/>
                      </a:schemeClr>
                    </a:solidFill>
                  </a:tcPr>
                </a:tc>
                <a:extLst>
                  <a:ext uri="{0D108BD9-81ED-4DB2-BD59-A6C34878D82A}">
                    <a16:rowId xmlns:a16="http://schemas.microsoft.com/office/drawing/2014/main" val="476609340"/>
                  </a:ext>
                </a:extLst>
              </a:tr>
            </a:tbl>
          </a:graphicData>
        </a:graphic>
      </p:graphicFrame>
    </p:spTree>
    <p:extLst>
      <p:ext uri="{BB962C8B-B14F-4D97-AF65-F5344CB8AC3E}">
        <p14:creationId xmlns:p14="http://schemas.microsoft.com/office/powerpoint/2010/main" val="7280606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793616582"/>
              </p:ext>
            </p:extLst>
          </p:nvPr>
        </p:nvGraphicFramePr>
        <p:xfrm>
          <a:off x="391886" y="301382"/>
          <a:ext cx="11321142" cy="6309360"/>
        </p:xfrm>
        <a:graphic>
          <a:graphicData uri="http://schemas.openxmlformats.org/drawingml/2006/table">
            <a:tbl>
              <a:tblPr firstRow="1" bandRow="1">
                <a:tableStyleId>{5C22544A-7EE6-4342-B048-85BDC9FD1C3A}</a:tableStyleId>
              </a:tblPr>
              <a:tblGrid>
                <a:gridCol w="5442857">
                  <a:extLst>
                    <a:ext uri="{9D8B030D-6E8A-4147-A177-3AD203B41FA5}">
                      <a16:colId xmlns:a16="http://schemas.microsoft.com/office/drawing/2014/main" val="489745937"/>
                    </a:ext>
                  </a:extLst>
                </a:gridCol>
                <a:gridCol w="5878285">
                  <a:extLst>
                    <a:ext uri="{9D8B030D-6E8A-4147-A177-3AD203B41FA5}">
                      <a16:colId xmlns:a16="http://schemas.microsoft.com/office/drawing/2014/main" val="891547101"/>
                    </a:ext>
                  </a:extLst>
                </a:gridCol>
              </a:tblGrid>
              <a:tr h="337247">
                <a:tc gridSpan="2">
                  <a:txBody>
                    <a:bodyPr/>
                    <a:lstStyle/>
                    <a:p>
                      <a:pPr algn="ctr"/>
                      <a:r>
                        <a:rPr lang="ru-RU" sz="1800" b="1" i="0" u="none" strike="noStrike" kern="1200" baseline="0" dirty="0" smtClean="0">
                          <a:solidFill>
                            <a:schemeClr val="lt1"/>
                          </a:solidFill>
                          <a:latin typeface="+mn-lt"/>
                          <a:ea typeface="+mn-ea"/>
                          <a:cs typeface="+mn-cs"/>
                        </a:rPr>
                        <a:t>Основания для установления квалификационной категории </a:t>
                      </a:r>
                      <a:endParaRPr lang="ru-RU" sz="1800" b="0" i="0" u="none" strike="noStrike" kern="1200" baseline="0" dirty="0" smtClean="0">
                        <a:solidFill>
                          <a:schemeClr val="lt1"/>
                        </a:solidFill>
                        <a:latin typeface="+mn-lt"/>
                        <a:ea typeface="+mn-ea"/>
                        <a:cs typeface="+mn-cs"/>
                      </a:endParaRPr>
                    </a:p>
                  </a:txBody>
                  <a:tcPr/>
                </a:tc>
                <a:tc hMerge="1">
                  <a:txBody>
                    <a:bodyPr/>
                    <a:lstStyle/>
                    <a:p>
                      <a:endParaRPr lang="ru-RU" dirty="0"/>
                    </a:p>
                  </a:txBody>
                  <a:tcPr/>
                </a:tc>
                <a:extLst>
                  <a:ext uri="{0D108BD9-81ED-4DB2-BD59-A6C34878D82A}">
                    <a16:rowId xmlns:a16="http://schemas.microsoft.com/office/drawing/2014/main" val="371826827"/>
                  </a:ext>
                </a:extLst>
              </a:tr>
              <a:tr h="353844">
                <a:tc>
                  <a:txBody>
                    <a:bodyPr/>
                    <a:lstStyle/>
                    <a:p>
                      <a:pPr algn="ctr"/>
                      <a:r>
                        <a:rPr lang="ru-RU" dirty="0" smtClean="0">
                          <a:solidFill>
                            <a:srgbClr val="FF0000"/>
                          </a:solidFill>
                        </a:rPr>
                        <a:t>Приказ-</a:t>
                      </a:r>
                      <a:r>
                        <a:rPr lang="ru-RU" baseline="0" dirty="0" smtClean="0">
                          <a:solidFill>
                            <a:srgbClr val="FF0000"/>
                          </a:solidFill>
                        </a:rPr>
                        <a:t>276 (до 01.09.2023)</a:t>
                      </a:r>
                      <a:endParaRPr lang="ru-RU" dirty="0">
                        <a:solidFill>
                          <a:srgbClr val="FF0000"/>
                        </a:solidFill>
                      </a:endParaRPr>
                    </a:p>
                  </a:txBody>
                  <a:tcPr/>
                </a:tc>
                <a:tc>
                  <a:txBody>
                    <a:bodyPr/>
                    <a:lstStyle/>
                    <a:p>
                      <a:pPr algn="ctr"/>
                      <a:r>
                        <a:rPr lang="ru-RU" dirty="0" smtClean="0">
                          <a:solidFill>
                            <a:schemeClr val="accent2">
                              <a:lumMod val="50000"/>
                            </a:schemeClr>
                          </a:solidFill>
                        </a:rPr>
                        <a:t>Приказ-196 (после 01.09.2023)</a:t>
                      </a:r>
                      <a:endParaRPr lang="ru-RU" dirty="0">
                        <a:solidFill>
                          <a:schemeClr val="accent2">
                            <a:lumMod val="50000"/>
                          </a:schemeClr>
                        </a:solidFill>
                      </a:endParaRPr>
                    </a:p>
                  </a:txBody>
                  <a:tcPr/>
                </a:tc>
                <a:extLst>
                  <a:ext uri="{0D108BD9-81ED-4DB2-BD59-A6C34878D82A}">
                    <a16:rowId xmlns:a16="http://schemas.microsoft.com/office/drawing/2014/main" val="229831522"/>
                  </a:ext>
                </a:extLst>
              </a:tr>
              <a:tr h="5155377">
                <a:tc>
                  <a:txBody>
                    <a:bodyPr/>
                    <a:lstStyle/>
                    <a:p>
                      <a:pPr algn="just"/>
                      <a:r>
                        <a:rPr lang="ru-RU" sz="1800" b="0" i="0" u="none" strike="noStrike" kern="1200" baseline="0" dirty="0" smtClean="0">
                          <a:solidFill>
                            <a:schemeClr val="dk1"/>
                          </a:solidFill>
                          <a:latin typeface="+mn-lt"/>
                          <a:ea typeface="+mn-ea"/>
                          <a:cs typeface="+mn-cs"/>
                        </a:rPr>
                        <a:t>36. Первая квалификационная категория педагогическим работникам устанавливается на основе: </a:t>
                      </a:r>
                    </a:p>
                    <a:p>
                      <a:pPr algn="just"/>
                      <a:endParaRPr lang="ru-RU" sz="1800" b="0" i="0" u="none" strike="noStrike" kern="1200" baseline="0" dirty="0" smtClean="0">
                        <a:solidFill>
                          <a:schemeClr val="dk1"/>
                        </a:solidFill>
                        <a:latin typeface="+mn-lt"/>
                        <a:ea typeface="+mn-ea"/>
                        <a:cs typeface="+mn-cs"/>
                      </a:endParaRPr>
                    </a:p>
                    <a:p>
                      <a:pPr algn="just"/>
                      <a:endParaRPr lang="ru-RU" sz="1800" b="0" i="0" u="none" strike="noStrike" kern="1200" baseline="0" dirty="0" smtClean="0">
                        <a:solidFill>
                          <a:schemeClr val="dk1"/>
                        </a:solidFill>
                        <a:latin typeface="+mn-lt"/>
                        <a:ea typeface="+mn-ea"/>
                        <a:cs typeface="+mn-cs"/>
                      </a:endParaRPr>
                    </a:p>
                    <a:p>
                      <a:pPr algn="just"/>
                      <a:r>
                        <a:rPr lang="ru-RU" sz="1800" b="0" i="0" u="none" strike="noStrike" kern="1200" baseline="0" dirty="0" smtClean="0">
                          <a:solidFill>
                            <a:schemeClr val="dk1"/>
                          </a:solidFill>
                          <a:latin typeface="+mn-lt"/>
                          <a:ea typeface="+mn-ea"/>
                          <a:cs typeface="+mn-cs"/>
                        </a:rPr>
                        <a:t>- стабильных положительных результатов освоения обучающимися образовательных программ по итогам мониторингов, проводимых организацией; </a:t>
                      </a:r>
                    </a:p>
                    <a:p>
                      <a:pPr algn="just"/>
                      <a:endParaRPr lang="ru-RU" sz="1800" b="0" i="0" u="none" strike="noStrike" kern="1200" baseline="0" dirty="0" smtClean="0">
                        <a:solidFill>
                          <a:schemeClr val="dk1"/>
                        </a:solidFill>
                        <a:latin typeface="+mn-lt"/>
                        <a:ea typeface="+mn-ea"/>
                        <a:cs typeface="+mn-cs"/>
                      </a:endParaRPr>
                    </a:p>
                    <a:p>
                      <a:pPr algn="just"/>
                      <a:r>
                        <a:rPr lang="ru-RU" sz="1800" b="0" i="0" u="none" strike="noStrike" kern="1200" baseline="0" dirty="0" smtClean="0">
                          <a:solidFill>
                            <a:schemeClr val="dk1"/>
                          </a:solidFill>
                          <a:latin typeface="+mn-lt"/>
                          <a:ea typeface="+mn-ea"/>
                          <a:cs typeface="+mn-cs"/>
                        </a:rPr>
                        <a:t>- стабильных положительных результатов освоения обучающимися образовательных программ по итогам мониторинга системы образования, проводимого в порядке, установленном постановлением Правительства РФ от 5 августа 2013 г. N 662*(6); </a:t>
                      </a:r>
                    </a:p>
                    <a:p>
                      <a:pPr algn="just"/>
                      <a:endParaRPr lang="ru-RU" sz="1800" b="0" i="0" u="none" strike="noStrike" kern="1200" baseline="0" dirty="0" smtClean="0">
                        <a:solidFill>
                          <a:schemeClr val="dk1"/>
                        </a:solidFill>
                        <a:latin typeface="+mn-lt"/>
                        <a:ea typeface="+mn-ea"/>
                        <a:cs typeface="+mn-cs"/>
                      </a:endParaRPr>
                    </a:p>
                    <a:p>
                      <a:pPr algn="just"/>
                      <a:r>
                        <a:rPr lang="ru-RU" sz="1800" b="0" i="1" u="none" strike="noStrike" kern="1200" baseline="0" dirty="0" smtClean="0">
                          <a:solidFill>
                            <a:schemeClr val="dk1"/>
                          </a:solidFill>
                          <a:latin typeface="+mn-lt"/>
                          <a:ea typeface="+mn-ea"/>
                          <a:cs typeface="+mn-cs"/>
                        </a:rPr>
                        <a:t>*(6) Постановление Правительства РФ от 5 августа 2013 г. № 662 "Об осуществлении мониторинга системы образования"... </a:t>
                      </a:r>
                      <a:r>
                        <a:rPr lang="ru-RU" sz="1800" b="0" i="0" u="none" strike="noStrike" kern="1200" baseline="0" dirty="0" smtClean="0">
                          <a:solidFill>
                            <a:schemeClr val="dk1"/>
                          </a:solidFill>
                          <a:latin typeface="+mn-lt"/>
                          <a:ea typeface="+mn-ea"/>
                          <a:cs typeface="+mn-cs"/>
                        </a:rPr>
                        <a:t>	</a:t>
                      </a:r>
                      <a:endParaRPr lang="ru-RU" sz="2000" b="0" i="0" u="none" strike="noStrike" kern="1200" baseline="0" dirty="0" smtClean="0">
                        <a:solidFill>
                          <a:schemeClr val="dk1"/>
                        </a:solidFill>
                        <a:latin typeface="+mn-lt"/>
                        <a:ea typeface="+mn-ea"/>
                        <a:cs typeface="+mn-cs"/>
                      </a:endParaRPr>
                    </a:p>
                  </a:txBody>
                  <a:tcPr>
                    <a:solidFill>
                      <a:schemeClr val="accent1">
                        <a:lumMod val="40000"/>
                        <a:lumOff val="60000"/>
                      </a:schemeClr>
                    </a:solidFill>
                  </a:tcPr>
                </a:tc>
                <a:tc>
                  <a:txBody>
                    <a:bodyPr/>
                    <a:lstStyle/>
                    <a:p>
                      <a:pPr algn="just"/>
                      <a:r>
                        <a:rPr lang="ru-RU" sz="1800" b="0" i="0" u="none" strike="noStrike" kern="1200" baseline="0" dirty="0" smtClean="0">
                          <a:solidFill>
                            <a:schemeClr val="dk1"/>
                          </a:solidFill>
                          <a:latin typeface="+mn-lt"/>
                          <a:ea typeface="+mn-ea"/>
                          <a:cs typeface="+mn-cs"/>
                        </a:rPr>
                        <a:t>35. Первая квалификационная категория педагогическим работникам устанавливается на основе </a:t>
                      </a:r>
                      <a:r>
                        <a:rPr lang="ru-RU" sz="1800" b="0" i="0" u="none" strike="noStrike" kern="1200" baseline="0" dirty="0" smtClean="0">
                          <a:solidFill>
                            <a:srgbClr val="00B0F0"/>
                          </a:solidFill>
                          <a:latin typeface="+mn-lt"/>
                          <a:ea typeface="+mn-ea"/>
                          <a:cs typeface="+mn-cs"/>
                        </a:rPr>
                        <a:t>следующих показателей их профессиональной деятельности</a:t>
                      </a:r>
                      <a:r>
                        <a:rPr lang="ru-RU" sz="1800" b="0" i="0" u="none" strike="noStrike" kern="1200" baseline="0" dirty="0" smtClean="0">
                          <a:solidFill>
                            <a:schemeClr val="dk1"/>
                          </a:solidFill>
                          <a:latin typeface="+mn-lt"/>
                          <a:ea typeface="+mn-ea"/>
                          <a:cs typeface="+mn-cs"/>
                        </a:rPr>
                        <a:t>: </a:t>
                      </a:r>
                    </a:p>
                    <a:p>
                      <a:pPr algn="just"/>
                      <a:endParaRPr lang="ru-RU" sz="1800" b="0" i="0" u="none" strike="noStrike" kern="1200" baseline="0" dirty="0" smtClean="0">
                        <a:solidFill>
                          <a:schemeClr val="dk1"/>
                        </a:solidFill>
                        <a:latin typeface="+mn-lt"/>
                        <a:ea typeface="+mn-ea"/>
                        <a:cs typeface="+mn-cs"/>
                      </a:endParaRPr>
                    </a:p>
                    <a:p>
                      <a:pPr algn="just"/>
                      <a:r>
                        <a:rPr lang="ru-RU" sz="1800" b="0" i="0" u="none" strike="noStrike" kern="1200" baseline="0" dirty="0" smtClean="0">
                          <a:solidFill>
                            <a:schemeClr val="dk1"/>
                          </a:solidFill>
                          <a:latin typeface="+mn-lt"/>
                          <a:ea typeface="+mn-ea"/>
                          <a:cs typeface="+mn-cs"/>
                        </a:rPr>
                        <a:t>- стабильных положительных результатов освоения обучающимися образовательных программ, </a:t>
                      </a:r>
                      <a:r>
                        <a:rPr lang="ru-RU" sz="1800" b="0" i="0" u="none" strike="noStrike" kern="1200" baseline="0" dirty="0" smtClean="0">
                          <a:solidFill>
                            <a:srgbClr val="00B0F0"/>
                          </a:solidFill>
                          <a:latin typeface="+mn-lt"/>
                          <a:ea typeface="+mn-ea"/>
                          <a:cs typeface="+mn-cs"/>
                        </a:rPr>
                        <a:t>в том числе в области искусств, физической культуры и спорта</a:t>
                      </a:r>
                      <a:r>
                        <a:rPr lang="ru-RU" sz="1800" b="0" i="0" u="none" strike="noStrike" kern="1200" baseline="0" dirty="0" smtClean="0">
                          <a:solidFill>
                            <a:schemeClr val="dk1"/>
                          </a:solidFill>
                          <a:latin typeface="+mn-lt"/>
                          <a:ea typeface="+mn-ea"/>
                          <a:cs typeface="+mn-cs"/>
                        </a:rPr>
                        <a:t>, по итогам мониторингов </a:t>
                      </a:r>
                      <a:r>
                        <a:rPr lang="ru-RU" sz="1800" b="0" i="0" u="none" strike="noStrike" kern="1200" baseline="0" dirty="0" smtClean="0">
                          <a:solidFill>
                            <a:srgbClr val="00B0F0"/>
                          </a:solidFill>
                          <a:latin typeface="+mn-lt"/>
                          <a:ea typeface="+mn-ea"/>
                          <a:cs typeface="+mn-cs"/>
                        </a:rPr>
                        <a:t>и иных форм контроля</a:t>
                      </a:r>
                      <a:r>
                        <a:rPr lang="ru-RU" sz="1800" b="0" i="0" u="none" strike="noStrike" kern="1200" baseline="0" dirty="0" smtClean="0">
                          <a:solidFill>
                            <a:schemeClr val="dk1"/>
                          </a:solidFill>
                          <a:latin typeface="+mn-lt"/>
                          <a:ea typeface="+mn-ea"/>
                          <a:cs typeface="+mn-cs"/>
                        </a:rPr>
                        <a:t>, проводимых организацией; </a:t>
                      </a:r>
                    </a:p>
                    <a:p>
                      <a:pPr algn="just"/>
                      <a:endParaRPr lang="ru-RU" sz="1800" b="0" i="0" u="none" strike="noStrike" kern="1200" baseline="0" dirty="0" smtClean="0">
                        <a:solidFill>
                          <a:schemeClr val="dk1"/>
                        </a:solidFill>
                        <a:latin typeface="+mn-lt"/>
                        <a:ea typeface="+mn-ea"/>
                        <a:cs typeface="+mn-cs"/>
                      </a:endParaRPr>
                    </a:p>
                    <a:p>
                      <a:pPr algn="just"/>
                      <a:r>
                        <a:rPr lang="ru-RU" sz="1800" b="0" i="0" u="none" strike="noStrike" kern="1200" baseline="0" dirty="0" smtClean="0">
                          <a:solidFill>
                            <a:schemeClr val="dk1"/>
                          </a:solidFill>
                          <a:latin typeface="+mn-lt"/>
                          <a:ea typeface="+mn-ea"/>
                          <a:cs typeface="+mn-cs"/>
                        </a:rPr>
                        <a:t>- стабильных положительных результатов освоения обучающимися образовательных программ по итогам мониторинга системы образования, проводимого в порядке, установленном Правительством РФ*; </a:t>
                      </a:r>
                    </a:p>
                    <a:p>
                      <a:pPr algn="just"/>
                      <a:endParaRPr lang="ru-RU" sz="1800" b="0" i="1" u="none" strike="noStrike" kern="1200" baseline="0" dirty="0" smtClean="0">
                        <a:solidFill>
                          <a:schemeClr val="dk1"/>
                        </a:solidFill>
                        <a:latin typeface="+mn-lt"/>
                        <a:ea typeface="+mn-ea"/>
                        <a:cs typeface="+mn-cs"/>
                      </a:endParaRPr>
                    </a:p>
                    <a:p>
                      <a:pPr algn="just"/>
                      <a:r>
                        <a:rPr lang="ru-RU" sz="1800" b="0" i="1" u="none" strike="noStrike" kern="1200" baseline="0" dirty="0" smtClean="0">
                          <a:solidFill>
                            <a:schemeClr val="dk1"/>
                          </a:solidFill>
                          <a:latin typeface="+mn-lt"/>
                          <a:ea typeface="+mn-ea"/>
                          <a:cs typeface="+mn-cs"/>
                        </a:rPr>
                        <a:t>*Постановление Правительства РФ от 5 августа 2013 г. № 662 </a:t>
                      </a:r>
                      <a:r>
                        <a:rPr lang="ru-RU" sz="1800" b="0" i="0" u="none" strike="noStrike" kern="1200" baseline="0" dirty="0" smtClean="0">
                          <a:solidFill>
                            <a:schemeClr val="dk1"/>
                          </a:solidFill>
                          <a:latin typeface="+mn-lt"/>
                          <a:ea typeface="+mn-ea"/>
                          <a:cs typeface="+mn-cs"/>
                        </a:rPr>
                        <a:t>"Об осуществлении мониторинга системы образования". </a:t>
                      </a:r>
                      <a:endParaRPr lang="ru-RU" sz="1800" b="0" i="0" u="none" strike="noStrike" kern="1200" baseline="0" dirty="0" smtClean="0">
                        <a:solidFill>
                          <a:srgbClr val="00B0F0"/>
                        </a:solidFill>
                        <a:latin typeface="+mn-lt"/>
                        <a:ea typeface="+mn-ea"/>
                        <a:cs typeface="+mn-cs"/>
                      </a:endParaRPr>
                    </a:p>
                  </a:txBody>
                  <a:tcPr>
                    <a:solidFill>
                      <a:schemeClr val="accent1">
                        <a:lumMod val="40000"/>
                        <a:lumOff val="60000"/>
                      </a:schemeClr>
                    </a:solidFill>
                  </a:tcPr>
                </a:tc>
                <a:extLst>
                  <a:ext uri="{0D108BD9-81ED-4DB2-BD59-A6C34878D82A}">
                    <a16:rowId xmlns:a16="http://schemas.microsoft.com/office/drawing/2014/main" val="476609340"/>
                  </a:ext>
                </a:extLst>
              </a:tr>
            </a:tbl>
          </a:graphicData>
        </a:graphic>
      </p:graphicFrame>
    </p:spTree>
    <p:extLst>
      <p:ext uri="{BB962C8B-B14F-4D97-AF65-F5344CB8AC3E}">
        <p14:creationId xmlns:p14="http://schemas.microsoft.com/office/powerpoint/2010/main" val="1241603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360516709"/>
              </p:ext>
            </p:extLst>
          </p:nvPr>
        </p:nvGraphicFramePr>
        <p:xfrm>
          <a:off x="406400" y="475554"/>
          <a:ext cx="11321142" cy="4693920"/>
        </p:xfrm>
        <a:graphic>
          <a:graphicData uri="http://schemas.openxmlformats.org/drawingml/2006/table">
            <a:tbl>
              <a:tblPr firstRow="1" bandRow="1">
                <a:tableStyleId>{5C22544A-7EE6-4342-B048-85BDC9FD1C3A}</a:tableStyleId>
              </a:tblPr>
              <a:tblGrid>
                <a:gridCol w="5544457">
                  <a:extLst>
                    <a:ext uri="{9D8B030D-6E8A-4147-A177-3AD203B41FA5}">
                      <a16:colId xmlns:a16="http://schemas.microsoft.com/office/drawing/2014/main" val="489745937"/>
                    </a:ext>
                  </a:extLst>
                </a:gridCol>
                <a:gridCol w="5776685">
                  <a:extLst>
                    <a:ext uri="{9D8B030D-6E8A-4147-A177-3AD203B41FA5}">
                      <a16:colId xmlns:a16="http://schemas.microsoft.com/office/drawing/2014/main" val="891547101"/>
                    </a:ext>
                  </a:extLst>
                </a:gridCol>
              </a:tblGrid>
              <a:tr h="278347">
                <a:tc gridSpan="2">
                  <a:txBody>
                    <a:bodyPr/>
                    <a:lstStyle/>
                    <a:p>
                      <a:pPr algn="ctr"/>
                      <a:r>
                        <a:rPr lang="ru-RU" sz="1800" b="1" i="0" u="none" strike="noStrike" kern="1200" baseline="0" dirty="0" smtClean="0">
                          <a:solidFill>
                            <a:schemeClr val="lt1"/>
                          </a:solidFill>
                          <a:latin typeface="+mn-lt"/>
                          <a:ea typeface="+mn-ea"/>
                          <a:cs typeface="+mn-cs"/>
                        </a:rPr>
                        <a:t>Основания для установления квалификационной категории </a:t>
                      </a:r>
                      <a:r>
                        <a:rPr lang="ru-RU" sz="1800" b="0" i="0" u="none" strike="noStrike" kern="1200" baseline="0" dirty="0" smtClean="0">
                          <a:solidFill>
                            <a:schemeClr val="lt1"/>
                          </a:solidFill>
                          <a:latin typeface="+mn-lt"/>
                          <a:ea typeface="+mn-ea"/>
                          <a:cs typeface="+mn-cs"/>
                        </a:rPr>
                        <a:t>	</a:t>
                      </a:r>
                    </a:p>
                  </a:txBody>
                  <a:tcPr/>
                </a:tc>
                <a:tc hMerge="1">
                  <a:txBody>
                    <a:bodyPr/>
                    <a:lstStyle/>
                    <a:p>
                      <a:endParaRPr lang="ru-RU" dirty="0"/>
                    </a:p>
                  </a:txBody>
                  <a:tcPr/>
                </a:tc>
                <a:extLst>
                  <a:ext uri="{0D108BD9-81ED-4DB2-BD59-A6C34878D82A}">
                    <a16:rowId xmlns:a16="http://schemas.microsoft.com/office/drawing/2014/main" val="371826827"/>
                  </a:ext>
                </a:extLst>
              </a:tr>
              <a:tr h="267361">
                <a:tc>
                  <a:txBody>
                    <a:bodyPr/>
                    <a:lstStyle/>
                    <a:p>
                      <a:pPr algn="ctr"/>
                      <a:r>
                        <a:rPr lang="ru-RU" dirty="0" smtClean="0">
                          <a:solidFill>
                            <a:srgbClr val="FF0000"/>
                          </a:solidFill>
                        </a:rPr>
                        <a:t>Приказ-</a:t>
                      </a:r>
                      <a:r>
                        <a:rPr lang="ru-RU" baseline="0" dirty="0" smtClean="0">
                          <a:solidFill>
                            <a:srgbClr val="FF0000"/>
                          </a:solidFill>
                        </a:rPr>
                        <a:t>276 (до 01.09.2023)</a:t>
                      </a:r>
                      <a:endParaRPr lang="ru-RU" dirty="0">
                        <a:solidFill>
                          <a:srgbClr val="FF0000"/>
                        </a:solidFill>
                      </a:endParaRPr>
                    </a:p>
                  </a:txBody>
                  <a:tcPr/>
                </a:tc>
                <a:tc>
                  <a:txBody>
                    <a:bodyPr/>
                    <a:lstStyle/>
                    <a:p>
                      <a:pPr algn="ctr"/>
                      <a:r>
                        <a:rPr lang="ru-RU" dirty="0" smtClean="0">
                          <a:solidFill>
                            <a:schemeClr val="accent2">
                              <a:lumMod val="50000"/>
                            </a:schemeClr>
                          </a:solidFill>
                        </a:rPr>
                        <a:t>Приказ-196 (после 01.09.2023)</a:t>
                      </a:r>
                      <a:endParaRPr lang="ru-RU" dirty="0">
                        <a:solidFill>
                          <a:schemeClr val="accent2">
                            <a:lumMod val="50000"/>
                          </a:schemeClr>
                        </a:solidFill>
                      </a:endParaRPr>
                    </a:p>
                  </a:txBody>
                  <a:tcPr/>
                </a:tc>
                <a:extLst>
                  <a:ext uri="{0D108BD9-81ED-4DB2-BD59-A6C34878D82A}">
                    <a16:rowId xmlns:a16="http://schemas.microsoft.com/office/drawing/2014/main" val="229831522"/>
                  </a:ext>
                </a:extLst>
              </a:tr>
              <a:tr h="3768451">
                <a:tc>
                  <a:txBody>
                    <a:bodyPr/>
                    <a:lstStyle/>
                    <a:p>
                      <a:pPr algn="just"/>
                      <a:r>
                        <a:rPr lang="ru-RU" sz="1800" b="0" i="0" u="none" strike="noStrike" kern="1200" baseline="0" dirty="0" smtClean="0">
                          <a:solidFill>
                            <a:schemeClr val="dk1"/>
                          </a:solidFill>
                          <a:latin typeface="+mn-lt"/>
                          <a:ea typeface="+mn-ea"/>
                          <a:cs typeface="+mn-cs"/>
                        </a:rPr>
                        <a:t>- выявления развития у обучающихся способностей к научной (интеллектуальной), творческой, физкультурно-спортивной деятельности; </a:t>
                      </a:r>
                    </a:p>
                    <a:p>
                      <a:pPr algn="just"/>
                      <a:endParaRPr lang="ru-RU" sz="1800" b="0" i="0" u="none" strike="noStrike" kern="1200" baseline="0" dirty="0" smtClean="0">
                        <a:solidFill>
                          <a:schemeClr val="dk1"/>
                        </a:solidFill>
                        <a:latin typeface="+mn-lt"/>
                        <a:ea typeface="+mn-ea"/>
                        <a:cs typeface="+mn-cs"/>
                      </a:endParaRPr>
                    </a:p>
                    <a:p>
                      <a:pPr algn="just"/>
                      <a:r>
                        <a:rPr lang="ru-RU" sz="1800" b="0" i="0" u="none" strike="noStrike" kern="1200" baseline="0" dirty="0" smtClean="0">
                          <a:solidFill>
                            <a:schemeClr val="dk1"/>
                          </a:solidFill>
                          <a:latin typeface="+mn-lt"/>
                          <a:ea typeface="+mn-ea"/>
                          <a:cs typeface="+mn-cs"/>
                        </a:rPr>
                        <a:t>- личного вклада в повышение качества образования, совершенствования методов обучения и воспитания, транслирования в педагогических коллективах опыта практических результатов своей профессиональной деятельности, активного участия в работе методических объединений педагогических работников организации. 	</a:t>
                      </a:r>
                    </a:p>
                    <a:p>
                      <a:pPr algn="just"/>
                      <a:endParaRPr lang="ru-RU" sz="2000" b="0" i="0" u="none" strike="noStrike" kern="1200" baseline="0" dirty="0" smtClean="0">
                        <a:solidFill>
                          <a:schemeClr val="dk1"/>
                        </a:solidFill>
                        <a:latin typeface="+mn-lt"/>
                        <a:ea typeface="+mn-ea"/>
                        <a:cs typeface="+mn-cs"/>
                      </a:endParaRPr>
                    </a:p>
                  </a:txBody>
                  <a:tcPr>
                    <a:solidFill>
                      <a:schemeClr val="accent1">
                        <a:lumMod val="40000"/>
                        <a:lumOff val="60000"/>
                      </a:schemeClr>
                    </a:solidFill>
                  </a:tcPr>
                </a:tc>
                <a:tc>
                  <a:txBody>
                    <a:bodyPr/>
                    <a:lstStyle/>
                    <a:p>
                      <a:pPr algn="just"/>
                      <a:r>
                        <a:rPr lang="ru-RU" sz="1800" b="0" i="0" u="none" strike="noStrike" kern="1200" baseline="0" dirty="0" smtClean="0">
                          <a:solidFill>
                            <a:schemeClr val="dk1"/>
                          </a:solidFill>
                          <a:latin typeface="+mn-lt"/>
                          <a:ea typeface="+mn-ea"/>
                          <a:cs typeface="+mn-cs"/>
                        </a:rPr>
                        <a:t>- выявления и развития у обучающихся способностей к научной (интеллектуальной), творческой, физкультурно-спортивной деятельности; </a:t>
                      </a:r>
                    </a:p>
                    <a:p>
                      <a:pPr algn="just"/>
                      <a:endParaRPr lang="ru-RU" sz="1800" b="0" i="0" u="none" strike="noStrike" kern="1200" baseline="0" dirty="0" smtClean="0">
                        <a:solidFill>
                          <a:schemeClr val="dk1"/>
                        </a:solidFill>
                        <a:latin typeface="+mn-lt"/>
                        <a:ea typeface="+mn-ea"/>
                        <a:cs typeface="+mn-cs"/>
                      </a:endParaRPr>
                    </a:p>
                    <a:p>
                      <a:pPr algn="just"/>
                      <a:r>
                        <a:rPr lang="ru-RU" sz="1800" b="0" i="0" u="none" strike="noStrike" kern="1200" baseline="0" dirty="0" smtClean="0">
                          <a:solidFill>
                            <a:schemeClr val="dk1"/>
                          </a:solidFill>
                          <a:latin typeface="+mn-lt"/>
                          <a:ea typeface="+mn-ea"/>
                          <a:cs typeface="+mn-cs"/>
                        </a:rPr>
                        <a:t>- личного вклада в повышение качества образования, совершенствования методов обучения и воспитания, транслирования в педагогических коллективах опыта практических результатов своей профессиональной деятельности, активного участия в работе методических объединений педагогических работников организации. 	</a:t>
                      </a:r>
                    </a:p>
                    <a:p>
                      <a:pPr algn="just"/>
                      <a:endParaRPr lang="ru-RU" sz="1800" b="0" i="0" u="none" strike="noStrike" kern="1200" baseline="0" dirty="0" smtClean="0">
                        <a:solidFill>
                          <a:srgbClr val="00B0F0"/>
                        </a:solidFill>
                        <a:latin typeface="+mn-lt"/>
                        <a:ea typeface="+mn-ea"/>
                        <a:cs typeface="+mn-cs"/>
                      </a:endParaRPr>
                    </a:p>
                  </a:txBody>
                  <a:tcPr>
                    <a:solidFill>
                      <a:schemeClr val="accent1">
                        <a:lumMod val="40000"/>
                        <a:lumOff val="60000"/>
                      </a:schemeClr>
                    </a:solidFill>
                  </a:tcPr>
                </a:tc>
                <a:extLst>
                  <a:ext uri="{0D108BD9-81ED-4DB2-BD59-A6C34878D82A}">
                    <a16:rowId xmlns:a16="http://schemas.microsoft.com/office/drawing/2014/main" val="476609340"/>
                  </a:ext>
                </a:extLst>
              </a:tr>
            </a:tbl>
          </a:graphicData>
        </a:graphic>
      </p:graphicFrame>
    </p:spTree>
    <p:extLst>
      <p:ext uri="{BB962C8B-B14F-4D97-AF65-F5344CB8AC3E}">
        <p14:creationId xmlns:p14="http://schemas.microsoft.com/office/powerpoint/2010/main" val="38887331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295465381"/>
              </p:ext>
            </p:extLst>
          </p:nvPr>
        </p:nvGraphicFramePr>
        <p:xfrm>
          <a:off x="406400" y="301382"/>
          <a:ext cx="11321142" cy="6364402"/>
        </p:xfrm>
        <a:graphic>
          <a:graphicData uri="http://schemas.openxmlformats.org/drawingml/2006/table">
            <a:tbl>
              <a:tblPr firstRow="1" bandRow="1">
                <a:tableStyleId>{5C22544A-7EE6-4342-B048-85BDC9FD1C3A}</a:tableStyleId>
              </a:tblPr>
              <a:tblGrid>
                <a:gridCol w="5544457">
                  <a:extLst>
                    <a:ext uri="{9D8B030D-6E8A-4147-A177-3AD203B41FA5}">
                      <a16:colId xmlns:a16="http://schemas.microsoft.com/office/drawing/2014/main" val="489745937"/>
                    </a:ext>
                  </a:extLst>
                </a:gridCol>
                <a:gridCol w="5776685">
                  <a:extLst>
                    <a:ext uri="{9D8B030D-6E8A-4147-A177-3AD203B41FA5}">
                      <a16:colId xmlns:a16="http://schemas.microsoft.com/office/drawing/2014/main" val="891547101"/>
                    </a:ext>
                  </a:extLst>
                </a:gridCol>
              </a:tblGrid>
              <a:tr h="320353">
                <a:tc gridSpan="2">
                  <a:txBody>
                    <a:bodyPr/>
                    <a:lstStyle/>
                    <a:p>
                      <a:pPr algn="ctr"/>
                      <a:r>
                        <a:rPr lang="ru-RU" sz="1800" b="1" i="0" u="none" strike="noStrike" kern="1200" baseline="0" dirty="0" smtClean="0">
                          <a:solidFill>
                            <a:schemeClr val="lt1"/>
                          </a:solidFill>
                          <a:latin typeface="+mn-lt"/>
                          <a:ea typeface="+mn-ea"/>
                          <a:cs typeface="+mn-cs"/>
                        </a:rPr>
                        <a:t>Основания для установления квалификационной категории </a:t>
                      </a:r>
                      <a:r>
                        <a:rPr lang="ru-RU" sz="1800" b="0" i="0" u="none" strike="noStrike" kern="1200" baseline="0" dirty="0" smtClean="0">
                          <a:solidFill>
                            <a:schemeClr val="lt1"/>
                          </a:solidFill>
                          <a:latin typeface="+mn-lt"/>
                          <a:ea typeface="+mn-ea"/>
                          <a:cs typeface="+mn-cs"/>
                        </a:rPr>
                        <a:t>	</a:t>
                      </a:r>
                    </a:p>
                  </a:txBody>
                  <a:tcPr/>
                </a:tc>
                <a:tc hMerge="1">
                  <a:txBody>
                    <a:bodyPr/>
                    <a:lstStyle/>
                    <a:p>
                      <a:endParaRPr lang="ru-RU" dirty="0"/>
                    </a:p>
                  </a:txBody>
                  <a:tcPr/>
                </a:tc>
                <a:extLst>
                  <a:ext uri="{0D108BD9-81ED-4DB2-BD59-A6C34878D82A}">
                    <a16:rowId xmlns:a16="http://schemas.microsoft.com/office/drawing/2014/main" val="371826827"/>
                  </a:ext>
                </a:extLst>
              </a:tr>
              <a:tr h="320353">
                <a:tc>
                  <a:txBody>
                    <a:bodyPr/>
                    <a:lstStyle/>
                    <a:p>
                      <a:pPr algn="ctr"/>
                      <a:r>
                        <a:rPr lang="ru-RU" dirty="0" smtClean="0">
                          <a:solidFill>
                            <a:srgbClr val="FF0000"/>
                          </a:solidFill>
                        </a:rPr>
                        <a:t>Приказ-</a:t>
                      </a:r>
                      <a:r>
                        <a:rPr lang="ru-RU" baseline="0" dirty="0" smtClean="0">
                          <a:solidFill>
                            <a:srgbClr val="FF0000"/>
                          </a:solidFill>
                        </a:rPr>
                        <a:t>276 (до 01.09.2023)</a:t>
                      </a:r>
                      <a:endParaRPr lang="ru-RU" dirty="0">
                        <a:solidFill>
                          <a:srgbClr val="FF0000"/>
                        </a:solidFill>
                      </a:endParaRPr>
                    </a:p>
                  </a:txBody>
                  <a:tcPr/>
                </a:tc>
                <a:tc>
                  <a:txBody>
                    <a:bodyPr/>
                    <a:lstStyle/>
                    <a:p>
                      <a:pPr algn="ctr"/>
                      <a:r>
                        <a:rPr lang="ru-RU" dirty="0" smtClean="0">
                          <a:solidFill>
                            <a:schemeClr val="accent2">
                              <a:lumMod val="50000"/>
                            </a:schemeClr>
                          </a:solidFill>
                        </a:rPr>
                        <a:t>Приказ-196 (после 01.09.2023)</a:t>
                      </a:r>
                      <a:endParaRPr lang="ru-RU" dirty="0">
                        <a:solidFill>
                          <a:schemeClr val="accent2">
                            <a:lumMod val="50000"/>
                          </a:schemeClr>
                        </a:solidFill>
                      </a:endParaRPr>
                    </a:p>
                  </a:txBody>
                  <a:tcPr/>
                </a:tc>
                <a:extLst>
                  <a:ext uri="{0D108BD9-81ED-4DB2-BD59-A6C34878D82A}">
                    <a16:rowId xmlns:a16="http://schemas.microsoft.com/office/drawing/2014/main" val="229831522"/>
                  </a:ext>
                </a:extLst>
              </a:tr>
              <a:tr h="5632882">
                <a:tc>
                  <a:txBody>
                    <a:bodyPr/>
                    <a:lstStyle/>
                    <a:p>
                      <a:pPr algn="just"/>
                      <a:r>
                        <a:rPr lang="ru-RU" sz="1800" b="0" i="0" u="none" strike="noStrike" kern="1200" baseline="0" dirty="0" smtClean="0">
                          <a:solidFill>
                            <a:schemeClr val="dk1"/>
                          </a:solidFill>
                          <a:latin typeface="+mn-lt"/>
                          <a:ea typeface="+mn-ea"/>
                          <a:cs typeface="+mn-cs"/>
                        </a:rPr>
                        <a:t>37. Высшая квалификационная категория педагогическим работникам устанавливается на основе: </a:t>
                      </a:r>
                    </a:p>
                    <a:p>
                      <a:pPr algn="just"/>
                      <a:endParaRPr lang="ru-RU" sz="1800" b="0" i="0" u="none" strike="noStrike" kern="1200" baseline="0" dirty="0" smtClean="0">
                        <a:solidFill>
                          <a:schemeClr val="dk1"/>
                        </a:solidFill>
                        <a:latin typeface="+mn-lt"/>
                        <a:ea typeface="+mn-ea"/>
                        <a:cs typeface="+mn-cs"/>
                      </a:endParaRPr>
                    </a:p>
                    <a:p>
                      <a:pPr algn="just"/>
                      <a:endParaRPr lang="ru-RU" sz="1800" b="0" i="0" u="none" strike="noStrike" kern="1200" baseline="0" dirty="0" smtClean="0">
                        <a:solidFill>
                          <a:schemeClr val="dk1"/>
                        </a:solidFill>
                        <a:latin typeface="+mn-lt"/>
                        <a:ea typeface="+mn-ea"/>
                        <a:cs typeface="+mn-cs"/>
                      </a:endParaRPr>
                    </a:p>
                    <a:p>
                      <a:pPr algn="just"/>
                      <a:r>
                        <a:rPr lang="ru-RU" sz="1800" b="0" i="0" u="none" strike="noStrike" kern="1200" baseline="0" dirty="0" smtClean="0">
                          <a:solidFill>
                            <a:schemeClr val="dk1"/>
                          </a:solidFill>
                          <a:latin typeface="+mn-lt"/>
                          <a:ea typeface="+mn-ea"/>
                          <a:cs typeface="+mn-cs"/>
                        </a:rPr>
                        <a:t>- достижения обучающимися положительной динамики результатов освоения образовательных программ по итогам мониторингов, проводимых организацией; </a:t>
                      </a:r>
                    </a:p>
                    <a:p>
                      <a:pPr algn="just"/>
                      <a:endParaRPr lang="ru-RU" sz="1800" b="0" i="0" u="none" strike="noStrike" kern="1200" baseline="0" dirty="0" smtClean="0">
                        <a:solidFill>
                          <a:schemeClr val="dk1"/>
                        </a:solidFill>
                        <a:latin typeface="+mn-lt"/>
                        <a:ea typeface="+mn-ea"/>
                        <a:cs typeface="+mn-cs"/>
                      </a:endParaRPr>
                    </a:p>
                    <a:p>
                      <a:pPr algn="just"/>
                      <a:r>
                        <a:rPr lang="ru-RU" sz="1800" b="0" i="0" u="none" strike="noStrike" kern="1200" baseline="0" dirty="0" smtClean="0">
                          <a:solidFill>
                            <a:schemeClr val="dk1"/>
                          </a:solidFill>
                          <a:latin typeface="+mn-lt"/>
                          <a:ea typeface="+mn-ea"/>
                          <a:cs typeface="+mn-cs"/>
                        </a:rPr>
                        <a:t>- достижения обучающимися положительных результатов освоения образовательных программ по итогам мониторинга системы образования, проводимого в порядке, установленном постановлением Правительства РФ от 5 августа 2013 г. N 662*(6); </a:t>
                      </a:r>
                    </a:p>
                    <a:p>
                      <a:pPr algn="just"/>
                      <a:endParaRPr lang="ru-RU" sz="1800" b="0" i="0" u="none" strike="noStrike" kern="1200" baseline="0" dirty="0" smtClean="0">
                        <a:solidFill>
                          <a:schemeClr val="dk1"/>
                        </a:solidFill>
                        <a:latin typeface="+mn-lt"/>
                        <a:ea typeface="+mn-ea"/>
                        <a:cs typeface="+mn-cs"/>
                      </a:endParaRPr>
                    </a:p>
                    <a:p>
                      <a:pPr algn="just"/>
                      <a:r>
                        <a:rPr lang="ru-RU" sz="1800" b="0" i="1" u="none" strike="noStrike" kern="1200" baseline="0" dirty="0" smtClean="0">
                          <a:solidFill>
                            <a:schemeClr val="dk1"/>
                          </a:solidFill>
                          <a:latin typeface="+mn-lt"/>
                          <a:ea typeface="+mn-ea"/>
                          <a:cs typeface="+mn-cs"/>
                        </a:rPr>
                        <a:t>*Постановление Правительства РФ от 5 августа 2013 г.N662 "Об осуществлении мониторинга системы образования". </a:t>
                      </a:r>
                      <a:endParaRPr lang="ru-RU" sz="2000" b="0" i="0" u="none" strike="noStrike" kern="1200" baseline="0" dirty="0" smtClean="0">
                        <a:solidFill>
                          <a:schemeClr val="dk1"/>
                        </a:solidFill>
                        <a:latin typeface="+mn-lt"/>
                        <a:ea typeface="+mn-ea"/>
                        <a:cs typeface="+mn-cs"/>
                      </a:endParaRPr>
                    </a:p>
                  </a:txBody>
                  <a:tcPr>
                    <a:solidFill>
                      <a:schemeClr val="accent1">
                        <a:lumMod val="40000"/>
                        <a:lumOff val="60000"/>
                      </a:schemeClr>
                    </a:solidFill>
                  </a:tcPr>
                </a:tc>
                <a:tc>
                  <a:txBody>
                    <a:bodyPr/>
                    <a:lstStyle/>
                    <a:p>
                      <a:pPr algn="just"/>
                      <a:r>
                        <a:rPr lang="ru-RU" sz="1800" b="0" i="0" u="none" strike="noStrike" kern="1200" baseline="0" dirty="0" smtClean="0">
                          <a:solidFill>
                            <a:schemeClr val="dk1"/>
                          </a:solidFill>
                          <a:latin typeface="+mn-lt"/>
                          <a:ea typeface="+mn-ea"/>
                          <a:cs typeface="+mn-cs"/>
                        </a:rPr>
                        <a:t>36. Высшая квалификационная категория педагогическим работникам устанавливается на основе следующих показателей их профессиональной деятельности: </a:t>
                      </a:r>
                    </a:p>
                    <a:p>
                      <a:pPr algn="just"/>
                      <a:endParaRPr lang="ru-RU" sz="1800" b="0" i="0" u="none" strike="noStrike" kern="1200" baseline="0" dirty="0" smtClean="0">
                        <a:solidFill>
                          <a:schemeClr val="dk1"/>
                        </a:solidFill>
                        <a:latin typeface="+mn-lt"/>
                        <a:ea typeface="+mn-ea"/>
                        <a:cs typeface="+mn-cs"/>
                      </a:endParaRPr>
                    </a:p>
                    <a:p>
                      <a:pPr algn="just"/>
                      <a:r>
                        <a:rPr lang="ru-RU" sz="1800" b="0" i="0" u="none" strike="noStrike" kern="1200" baseline="0" dirty="0" smtClean="0">
                          <a:solidFill>
                            <a:schemeClr val="dk1"/>
                          </a:solidFill>
                          <a:latin typeface="+mn-lt"/>
                          <a:ea typeface="+mn-ea"/>
                          <a:cs typeface="+mn-cs"/>
                        </a:rPr>
                        <a:t>- достижения обучающимися положительной динамики результатов освоения образовательных программ, </a:t>
                      </a:r>
                      <a:r>
                        <a:rPr lang="ru-RU" sz="1800" b="0" i="0" u="none" strike="noStrike" kern="1200" baseline="0" dirty="0" smtClean="0">
                          <a:solidFill>
                            <a:srgbClr val="00B0F0"/>
                          </a:solidFill>
                          <a:latin typeface="+mn-lt"/>
                          <a:ea typeface="+mn-ea"/>
                          <a:cs typeface="+mn-cs"/>
                        </a:rPr>
                        <a:t>в том числе в области искусств, физической культуры и спорта,</a:t>
                      </a:r>
                      <a:r>
                        <a:rPr lang="ru-RU" sz="1800" b="0" i="0" u="none" strike="noStrike" kern="1200" baseline="0" dirty="0" smtClean="0">
                          <a:solidFill>
                            <a:schemeClr val="dk1"/>
                          </a:solidFill>
                          <a:latin typeface="+mn-lt"/>
                          <a:ea typeface="+mn-ea"/>
                          <a:cs typeface="+mn-cs"/>
                        </a:rPr>
                        <a:t> по итогам мониторингов, проводимых организацией; </a:t>
                      </a:r>
                    </a:p>
                    <a:p>
                      <a:pPr algn="just"/>
                      <a:endParaRPr lang="ru-RU" sz="1800" b="0" i="0" u="none" strike="noStrike" kern="1200" baseline="0" dirty="0" smtClean="0">
                        <a:solidFill>
                          <a:schemeClr val="dk1"/>
                        </a:solidFill>
                        <a:latin typeface="+mn-lt"/>
                        <a:ea typeface="+mn-ea"/>
                        <a:cs typeface="+mn-cs"/>
                      </a:endParaRPr>
                    </a:p>
                    <a:p>
                      <a:pPr algn="just"/>
                      <a:r>
                        <a:rPr lang="ru-RU" sz="1800" b="0" i="0" u="none" strike="noStrike" kern="1200" baseline="0" dirty="0" smtClean="0">
                          <a:solidFill>
                            <a:schemeClr val="dk1"/>
                          </a:solidFill>
                          <a:latin typeface="+mn-lt"/>
                          <a:ea typeface="+mn-ea"/>
                          <a:cs typeface="+mn-cs"/>
                        </a:rPr>
                        <a:t>- достижения обучающимися положительных результатов освоения образовательных программ по итогам мониторинга системы образования, проводимого в порядке, установленном Правительством РФ*; 	</a:t>
                      </a:r>
                    </a:p>
                    <a:p>
                      <a:pPr algn="just"/>
                      <a:endParaRPr lang="ru-RU" sz="1800" b="0" i="0" u="none" strike="noStrike" kern="1200" baseline="0" dirty="0" smtClean="0">
                        <a:solidFill>
                          <a:schemeClr val="dk1"/>
                        </a:solidFill>
                        <a:latin typeface="+mn-lt"/>
                        <a:ea typeface="+mn-ea"/>
                        <a:cs typeface="+mn-cs"/>
                      </a:endParaRPr>
                    </a:p>
                    <a:p>
                      <a:pPr algn="just"/>
                      <a:r>
                        <a:rPr lang="ru-RU" sz="1800" b="0" i="1" u="none" strike="noStrike" kern="1200" baseline="0" dirty="0" smtClean="0">
                          <a:solidFill>
                            <a:schemeClr val="dk1"/>
                          </a:solidFill>
                          <a:latin typeface="+mn-lt"/>
                          <a:ea typeface="+mn-ea"/>
                          <a:cs typeface="+mn-cs"/>
                        </a:rPr>
                        <a:t>*Постановление Правительства РФ от 5 августа 2013 г.N662 "Об осуществлении мониторинга системы образования". </a:t>
                      </a:r>
                      <a:r>
                        <a:rPr lang="ru-RU" sz="1800" b="0" i="0" u="none" strike="noStrike" kern="1200" baseline="0" dirty="0" smtClean="0">
                          <a:solidFill>
                            <a:schemeClr val="dk1"/>
                          </a:solidFill>
                          <a:latin typeface="+mn-lt"/>
                          <a:ea typeface="+mn-ea"/>
                          <a:cs typeface="+mn-cs"/>
                        </a:rPr>
                        <a:t>	</a:t>
                      </a:r>
                      <a:endParaRPr lang="ru-RU" sz="1800" b="0" i="0" u="none" strike="noStrike" kern="1200" baseline="0" dirty="0" smtClean="0">
                        <a:solidFill>
                          <a:srgbClr val="00B0F0"/>
                        </a:solidFill>
                        <a:latin typeface="+mn-lt"/>
                        <a:ea typeface="+mn-ea"/>
                        <a:cs typeface="+mn-cs"/>
                      </a:endParaRPr>
                    </a:p>
                  </a:txBody>
                  <a:tcPr>
                    <a:solidFill>
                      <a:schemeClr val="accent1">
                        <a:lumMod val="40000"/>
                        <a:lumOff val="60000"/>
                      </a:schemeClr>
                    </a:solidFill>
                  </a:tcPr>
                </a:tc>
                <a:extLst>
                  <a:ext uri="{0D108BD9-81ED-4DB2-BD59-A6C34878D82A}">
                    <a16:rowId xmlns:a16="http://schemas.microsoft.com/office/drawing/2014/main" val="476609340"/>
                  </a:ext>
                </a:extLst>
              </a:tr>
            </a:tbl>
          </a:graphicData>
        </a:graphic>
      </p:graphicFrame>
    </p:spTree>
    <p:extLst>
      <p:ext uri="{BB962C8B-B14F-4D97-AF65-F5344CB8AC3E}">
        <p14:creationId xmlns:p14="http://schemas.microsoft.com/office/powerpoint/2010/main" val="23573933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590221119"/>
              </p:ext>
            </p:extLst>
          </p:nvPr>
        </p:nvGraphicFramePr>
        <p:xfrm>
          <a:off x="406400" y="301382"/>
          <a:ext cx="11321142" cy="6364402"/>
        </p:xfrm>
        <a:graphic>
          <a:graphicData uri="http://schemas.openxmlformats.org/drawingml/2006/table">
            <a:tbl>
              <a:tblPr firstRow="1" bandRow="1">
                <a:tableStyleId>{5C22544A-7EE6-4342-B048-85BDC9FD1C3A}</a:tableStyleId>
              </a:tblPr>
              <a:tblGrid>
                <a:gridCol w="5544457">
                  <a:extLst>
                    <a:ext uri="{9D8B030D-6E8A-4147-A177-3AD203B41FA5}">
                      <a16:colId xmlns:a16="http://schemas.microsoft.com/office/drawing/2014/main" val="489745937"/>
                    </a:ext>
                  </a:extLst>
                </a:gridCol>
                <a:gridCol w="5776685">
                  <a:extLst>
                    <a:ext uri="{9D8B030D-6E8A-4147-A177-3AD203B41FA5}">
                      <a16:colId xmlns:a16="http://schemas.microsoft.com/office/drawing/2014/main" val="891547101"/>
                    </a:ext>
                  </a:extLst>
                </a:gridCol>
              </a:tblGrid>
              <a:tr h="320353">
                <a:tc gridSpan="2">
                  <a:txBody>
                    <a:bodyPr/>
                    <a:lstStyle/>
                    <a:p>
                      <a:pPr algn="ctr"/>
                      <a:r>
                        <a:rPr lang="ru-RU" sz="1800" b="1" i="0" u="none" strike="noStrike" kern="1200" baseline="0" dirty="0" smtClean="0">
                          <a:solidFill>
                            <a:schemeClr val="lt1"/>
                          </a:solidFill>
                          <a:latin typeface="+mn-lt"/>
                          <a:ea typeface="+mn-ea"/>
                          <a:cs typeface="+mn-cs"/>
                        </a:rPr>
                        <a:t>Основания для установления квалификационной категории </a:t>
                      </a:r>
                      <a:r>
                        <a:rPr lang="ru-RU" sz="1800" b="0" i="0" u="none" strike="noStrike" kern="1200" baseline="0" dirty="0" smtClean="0">
                          <a:solidFill>
                            <a:schemeClr val="lt1"/>
                          </a:solidFill>
                          <a:latin typeface="+mn-lt"/>
                          <a:ea typeface="+mn-ea"/>
                          <a:cs typeface="+mn-cs"/>
                        </a:rPr>
                        <a:t>	</a:t>
                      </a:r>
                    </a:p>
                  </a:txBody>
                  <a:tcPr/>
                </a:tc>
                <a:tc hMerge="1">
                  <a:txBody>
                    <a:bodyPr/>
                    <a:lstStyle/>
                    <a:p>
                      <a:endParaRPr lang="ru-RU" dirty="0"/>
                    </a:p>
                  </a:txBody>
                  <a:tcPr/>
                </a:tc>
                <a:extLst>
                  <a:ext uri="{0D108BD9-81ED-4DB2-BD59-A6C34878D82A}">
                    <a16:rowId xmlns:a16="http://schemas.microsoft.com/office/drawing/2014/main" val="371826827"/>
                  </a:ext>
                </a:extLst>
              </a:tr>
              <a:tr h="320353">
                <a:tc>
                  <a:txBody>
                    <a:bodyPr/>
                    <a:lstStyle/>
                    <a:p>
                      <a:pPr algn="ctr"/>
                      <a:r>
                        <a:rPr lang="ru-RU" dirty="0" smtClean="0">
                          <a:solidFill>
                            <a:srgbClr val="FF0000"/>
                          </a:solidFill>
                        </a:rPr>
                        <a:t>Приказ-</a:t>
                      </a:r>
                      <a:r>
                        <a:rPr lang="ru-RU" baseline="0" dirty="0" smtClean="0">
                          <a:solidFill>
                            <a:srgbClr val="FF0000"/>
                          </a:solidFill>
                        </a:rPr>
                        <a:t>276 (до 01.09.2023)</a:t>
                      </a:r>
                      <a:endParaRPr lang="ru-RU" dirty="0">
                        <a:solidFill>
                          <a:srgbClr val="FF0000"/>
                        </a:solidFill>
                      </a:endParaRPr>
                    </a:p>
                  </a:txBody>
                  <a:tcPr/>
                </a:tc>
                <a:tc>
                  <a:txBody>
                    <a:bodyPr/>
                    <a:lstStyle/>
                    <a:p>
                      <a:pPr algn="ctr"/>
                      <a:r>
                        <a:rPr lang="ru-RU" dirty="0" smtClean="0">
                          <a:solidFill>
                            <a:schemeClr val="accent2">
                              <a:lumMod val="50000"/>
                            </a:schemeClr>
                          </a:solidFill>
                        </a:rPr>
                        <a:t>Приказ-196 (после 01.09.2023)</a:t>
                      </a:r>
                      <a:endParaRPr lang="ru-RU" dirty="0">
                        <a:solidFill>
                          <a:schemeClr val="accent2">
                            <a:lumMod val="50000"/>
                          </a:schemeClr>
                        </a:solidFill>
                      </a:endParaRPr>
                    </a:p>
                  </a:txBody>
                  <a:tcPr/>
                </a:tc>
                <a:extLst>
                  <a:ext uri="{0D108BD9-81ED-4DB2-BD59-A6C34878D82A}">
                    <a16:rowId xmlns:a16="http://schemas.microsoft.com/office/drawing/2014/main" val="229831522"/>
                  </a:ext>
                </a:extLst>
              </a:tr>
              <a:tr h="5632882">
                <a:tc>
                  <a:txBody>
                    <a:bodyPr/>
                    <a:lstStyle/>
                    <a:p>
                      <a:pPr algn="just"/>
                      <a:r>
                        <a:rPr lang="ru-RU" sz="1800" b="0" i="0" u="none" strike="noStrike" kern="1200" baseline="0" dirty="0" smtClean="0">
                          <a:solidFill>
                            <a:schemeClr val="dk1"/>
                          </a:solidFill>
                          <a:latin typeface="+mn-lt"/>
                          <a:ea typeface="+mn-ea"/>
                          <a:cs typeface="+mn-cs"/>
                        </a:rPr>
                        <a:t>- выявления и развития способностей обучающихся к научной (интеллектуальной), творческой, физкультурно-спортивной деятельности, а также их участия в олимпиадах, конкурсах, фестивалях, соревнованиях; </a:t>
                      </a:r>
                    </a:p>
                    <a:p>
                      <a:pPr algn="just"/>
                      <a:endParaRPr lang="ru-RU" sz="1800" b="0" i="0" u="none" strike="noStrike" kern="1200" baseline="0" dirty="0" smtClean="0">
                        <a:solidFill>
                          <a:schemeClr val="dk1"/>
                        </a:solidFill>
                        <a:latin typeface="+mn-lt"/>
                        <a:ea typeface="+mn-ea"/>
                        <a:cs typeface="+mn-cs"/>
                      </a:endParaRPr>
                    </a:p>
                    <a:p>
                      <a:pPr algn="just"/>
                      <a:r>
                        <a:rPr lang="ru-RU" sz="1800" b="0" i="0" u="none" strike="noStrike" kern="1200" baseline="0" dirty="0" smtClean="0">
                          <a:solidFill>
                            <a:schemeClr val="dk1"/>
                          </a:solidFill>
                          <a:latin typeface="+mn-lt"/>
                          <a:ea typeface="+mn-ea"/>
                          <a:cs typeface="+mn-cs"/>
                        </a:rPr>
                        <a:t>- личного вклада в повышение качества образования, совершенствования методов обучения и воспитания, и продуктивного использования новых образовательных технологий, транслирования в педагогических коллективах опыта практических результатов своей профессиональной деятельности, в том числе экспериментальной и инновационной; </a:t>
                      </a:r>
                    </a:p>
                    <a:p>
                      <a:pPr algn="just"/>
                      <a:endParaRPr lang="ru-RU" sz="1800" b="0" i="0" u="none" strike="noStrike" kern="1200" baseline="0" dirty="0" smtClean="0">
                        <a:solidFill>
                          <a:schemeClr val="dk1"/>
                        </a:solidFill>
                        <a:latin typeface="+mn-lt"/>
                        <a:ea typeface="+mn-ea"/>
                        <a:cs typeface="+mn-cs"/>
                      </a:endParaRPr>
                    </a:p>
                    <a:p>
                      <a:pPr algn="just"/>
                      <a:r>
                        <a:rPr lang="ru-RU" sz="1800" b="0" i="0" u="none" strike="noStrike" kern="1200" baseline="0" dirty="0" smtClean="0">
                          <a:solidFill>
                            <a:schemeClr val="dk1"/>
                          </a:solidFill>
                          <a:latin typeface="+mn-lt"/>
                          <a:ea typeface="+mn-ea"/>
                          <a:cs typeface="+mn-cs"/>
                        </a:rPr>
                        <a:t>- активного участия в работе методических объединений педагогических работников организаций, в разработке программно-методического сопровождения образовательного процесса, профессиональных конкурсах. 	</a:t>
                      </a:r>
                    </a:p>
                  </a:txBody>
                  <a:tcPr>
                    <a:solidFill>
                      <a:schemeClr val="accent1">
                        <a:lumMod val="40000"/>
                        <a:lumOff val="60000"/>
                      </a:schemeClr>
                    </a:solidFill>
                  </a:tcPr>
                </a:tc>
                <a:tc>
                  <a:txBody>
                    <a:bodyPr/>
                    <a:lstStyle/>
                    <a:p>
                      <a:pPr algn="just"/>
                      <a:r>
                        <a:rPr lang="ru-RU" sz="1800" b="0" i="0" u="none" strike="noStrike" kern="1200" baseline="0" dirty="0" smtClean="0">
                          <a:solidFill>
                            <a:schemeClr val="dk1"/>
                          </a:solidFill>
                          <a:latin typeface="+mn-lt"/>
                          <a:ea typeface="+mn-ea"/>
                          <a:cs typeface="+mn-cs"/>
                        </a:rPr>
                        <a:t>- выявления и развития способностей обучающихся в научной (интеллектуальной), творческой, физкультурно-спортивной деятельности, а также их участия в олимпиадах, конкурсах, фестивалях, соревнованиях; </a:t>
                      </a:r>
                    </a:p>
                    <a:p>
                      <a:pPr algn="just"/>
                      <a:endParaRPr lang="ru-RU" sz="1800" b="0" i="0" u="none" strike="noStrike" kern="1200" baseline="0" dirty="0" smtClean="0">
                        <a:solidFill>
                          <a:schemeClr val="dk1"/>
                        </a:solidFill>
                        <a:latin typeface="+mn-lt"/>
                        <a:ea typeface="+mn-ea"/>
                        <a:cs typeface="+mn-cs"/>
                      </a:endParaRPr>
                    </a:p>
                    <a:p>
                      <a:pPr algn="just"/>
                      <a:r>
                        <a:rPr lang="ru-RU" sz="1800" b="0" i="0" u="none" strike="noStrike" kern="1200" baseline="0" dirty="0" smtClean="0">
                          <a:solidFill>
                            <a:schemeClr val="dk1"/>
                          </a:solidFill>
                          <a:latin typeface="+mn-lt"/>
                          <a:ea typeface="+mn-ea"/>
                          <a:cs typeface="+mn-cs"/>
                        </a:rPr>
                        <a:t>- личного вклада в повышение качества образования, совершенствования методов обучения и воспитания, и продуктивного использования новых образовательных технологий, транслирования в педагогических коллективах опыта практических результатов своей профессиональной деятельности, в том числе экспериментальной и инновационной; </a:t>
                      </a:r>
                    </a:p>
                    <a:p>
                      <a:pPr algn="just"/>
                      <a:endParaRPr lang="ru-RU" sz="1800" b="0" i="0" u="none" strike="noStrike" kern="1200" baseline="0" dirty="0" smtClean="0">
                        <a:solidFill>
                          <a:schemeClr val="dk1"/>
                        </a:solidFill>
                        <a:latin typeface="+mn-lt"/>
                        <a:ea typeface="+mn-ea"/>
                        <a:cs typeface="+mn-cs"/>
                      </a:endParaRPr>
                    </a:p>
                    <a:p>
                      <a:pPr algn="just"/>
                      <a:r>
                        <a:rPr lang="ru-RU" sz="1800" b="0" i="0" u="none" strike="noStrike" kern="1200" baseline="0" dirty="0" smtClean="0">
                          <a:solidFill>
                            <a:schemeClr val="dk1"/>
                          </a:solidFill>
                          <a:latin typeface="+mn-lt"/>
                          <a:ea typeface="+mn-ea"/>
                          <a:cs typeface="+mn-cs"/>
                        </a:rPr>
                        <a:t>- активного участия в работе методических объединений педагогических работников организаций, в разработке программно-методического сопровождения образовательного процесса, профессиональных конкурсах. 	</a:t>
                      </a:r>
                    </a:p>
                  </a:txBody>
                  <a:tcPr>
                    <a:solidFill>
                      <a:schemeClr val="accent1">
                        <a:lumMod val="40000"/>
                        <a:lumOff val="60000"/>
                      </a:schemeClr>
                    </a:solidFill>
                  </a:tcPr>
                </a:tc>
                <a:extLst>
                  <a:ext uri="{0D108BD9-81ED-4DB2-BD59-A6C34878D82A}">
                    <a16:rowId xmlns:a16="http://schemas.microsoft.com/office/drawing/2014/main" val="476609340"/>
                  </a:ext>
                </a:extLst>
              </a:tr>
            </a:tbl>
          </a:graphicData>
        </a:graphic>
      </p:graphicFrame>
    </p:spTree>
    <p:extLst>
      <p:ext uri="{BB962C8B-B14F-4D97-AF65-F5344CB8AC3E}">
        <p14:creationId xmlns:p14="http://schemas.microsoft.com/office/powerpoint/2010/main" val="10011297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260598704"/>
              </p:ext>
            </p:extLst>
          </p:nvPr>
        </p:nvGraphicFramePr>
        <p:xfrm>
          <a:off x="406400" y="359438"/>
          <a:ext cx="11321142" cy="554961"/>
        </p:xfrm>
        <a:graphic>
          <a:graphicData uri="http://schemas.openxmlformats.org/drawingml/2006/table">
            <a:tbl>
              <a:tblPr firstRow="1" bandRow="1">
                <a:tableStyleId>{5C22544A-7EE6-4342-B048-85BDC9FD1C3A}</a:tableStyleId>
              </a:tblPr>
              <a:tblGrid>
                <a:gridCol w="11321142">
                  <a:extLst>
                    <a:ext uri="{9D8B030D-6E8A-4147-A177-3AD203B41FA5}">
                      <a16:colId xmlns:a16="http://schemas.microsoft.com/office/drawing/2014/main" val="489745937"/>
                    </a:ext>
                  </a:extLst>
                </a:gridCol>
              </a:tblGrid>
              <a:tr h="554961">
                <a:tc>
                  <a:txBody>
                    <a:bodyPr/>
                    <a:lstStyle/>
                    <a:p>
                      <a:pPr algn="ctr"/>
                      <a:r>
                        <a:rPr lang="ru-RU" sz="1800" b="1" i="0" u="none" strike="noStrike" kern="1200" baseline="0" dirty="0" smtClean="0">
                          <a:solidFill>
                            <a:schemeClr val="lt1"/>
                          </a:solidFill>
                          <a:latin typeface="+mn-lt"/>
                          <a:ea typeface="+mn-ea"/>
                          <a:cs typeface="+mn-cs"/>
                        </a:rPr>
                        <a:t>Региональные требования к перечню предоставляемых на аттестацию документов </a:t>
                      </a:r>
                      <a:r>
                        <a:rPr lang="ru-RU" sz="1800" b="0" i="0" u="none" strike="noStrike" kern="1200" baseline="0" dirty="0" smtClean="0">
                          <a:solidFill>
                            <a:schemeClr val="lt1"/>
                          </a:solidFill>
                          <a:latin typeface="+mn-lt"/>
                          <a:ea typeface="+mn-ea"/>
                          <a:cs typeface="+mn-cs"/>
                        </a:rPr>
                        <a:t>	</a:t>
                      </a:r>
                      <a:r>
                        <a:rPr lang="ru-RU" sz="1800" b="1" i="0" u="none" strike="noStrike" kern="1200" baseline="0" dirty="0" smtClean="0">
                          <a:solidFill>
                            <a:schemeClr val="lt1"/>
                          </a:solidFill>
                          <a:latin typeface="+mn-lt"/>
                          <a:ea typeface="+mn-ea"/>
                          <a:cs typeface="+mn-cs"/>
                        </a:rPr>
                        <a:t> </a:t>
                      </a:r>
                      <a:r>
                        <a:rPr lang="ru-RU" sz="1800" b="0" i="0" u="none" strike="noStrike" kern="1200" baseline="0" dirty="0" smtClean="0">
                          <a:solidFill>
                            <a:schemeClr val="lt1"/>
                          </a:solidFill>
                          <a:latin typeface="+mn-lt"/>
                          <a:ea typeface="+mn-ea"/>
                          <a:cs typeface="+mn-cs"/>
                        </a:rPr>
                        <a:t>	</a:t>
                      </a:r>
                    </a:p>
                  </a:txBody>
                  <a:tcPr/>
                </a:tc>
                <a:extLst>
                  <a:ext uri="{0D108BD9-81ED-4DB2-BD59-A6C34878D82A}">
                    <a16:rowId xmlns:a16="http://schemas.microsoft.com/office/drawing/2014/main" val="371826827"/>
                  </a:ext>
                </a:extLst>
              </a:tr>
            </a:tbl>
          </a:graphicData>
        </a:graphic>
      </p:graphicFrame>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490" y="1209369"/>
            <a:ext cx="10270962" cy="5097760"/>
          </a:xfrm>
          <a:prstGeom prst="rect">
            <a:avLst/>
          </a:prstGeom>
        </p:spPr>
      </p:pic>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490" y="1209369"/>
            <a:ext cx="10281738" cy="5097760"/>
          </a:xfrm>
          <a:prstGeom prst="rect">
            <a:avLst/>
          </a:prstGeom>
        </p:spPr>
      </p:pic>
      <p:pic>
        <p:nvPicPr>
          <p:cNvPr id="10" name="Рисунок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3267" y="1209369"/>
            <a:ext cx="10259961" cy="4996248"/>
          </a:xfrm>
          <a:prstGeom prst="rect">
            <a:avLst/>
          </a:prstGeom>
        </p:spPr>
      </p:pic>
      <p:pic>
        <p:nvPicPr>
          <p:cNvPr id="11" name="Рисунок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3715" y="1209369"/>
            <a:ext cx="10459064" cy="5180145"/>
          </a:xfrm>
          <a:prstGeom prst="rect">
            <a:avLst/>
          </a:prstGeom>
        </p:spPr>
      </p:pic>
    </p:spTree>
    <p:extLst>
      <p:ext uri="{BB962C8B-B14F-4D97-AF65-F5344CB8AC3E}">
        <p14:creationId xmlns:p14="http://schemas.microsoft.com/office/powerpoint/2010/main" val="230685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830451438"/>
              </p:ext>
            </p:extLst>
          </p:nvPr>
        </p:nvGraphicFramePr>
        <p:xfrm>
          <a:off x="406400" y="359439"/>
          <a:ext cx="11321142" cy="613018"/>
        </p:xfrm>
        <a:graphic>
          <a:graphicData uri="http://schemas.openxmlformats.org/drawingml/2006/table">
            <a:tbl>
              <a:tblPr firstRow="1" bandRow="1">
                <a:tableStyleId>{5C22544A-7EE6-4342-B048-85BDC9FD1C3A}</a:tableStyleId>
              </a:tblPr>
              <a:tblGrid>
                <a:gridCol w="11321142">
                  <a:extLst>
                    <a:ext uri="{9D8B030D-6E8A-4147-A177-3AD203B41FA5}">
                      <a16:colId xmlns:a16="http://schemas.microsoft.com/office/drawing/2014/main" val="489745937"/>
                    </a:ext>
                  </a:extLst>
                </a:gridCol>
              </a:tblGrid>
              <a:tr h="613018">
                <a:tc>
                  <a:txBody>
                    <a:bodyPr/>
                    <a:lstStyle/>
                    <a:p>
                      <a:pPr algn="ctr"/>
                      <a:r>
                        <a:rPr lang="ru-RU" sz="1800" b="1" i="0" u="none" strike="noStrike" kern="1200" baseline="0" dirty="0" smtClean="0">
                          <a:solidFill>
                            <a:schemeClr val="lt1"/>
                          </a:solidFill>
                          <a:latin typeface="+mn-lt"/>
                          <a:ea typeface="+mn-ea"/>
                          <a:cs typeface="+mn-cs"/>
                        </a:rPr>
                        <a:t>Региональные нормативные документы </a:t>
                      </a:r>
                      <a:r>
                        <a:rPr lang="ru-RU" sz="1800" b="0" i="0" u="none" strike="noStrike" kern="1200" baseline="0" dirty="0" smtClean="0">
                          <a:solidFill>
                            <a:schemeClr val="lt1"/>
                          </a:solidFill>
                          <a:latin typeface="+mn-lt"/>
                          <a:ea typeface="+mn-ea"/>
                          <a:cs typeface="+mn-cs"/>
                        </a:rPr>
                        <a:t>	</a:t>
                      </a:r>
                      <a:r>
                        <a:rPr lang="ru-RU" sz="1800" b="1" i="0" u="none" strike="noStrike" kern="1200" baseline="0" dirty="0" smtClean="0">
                          <a:solidFill>
                            <a:schemeClr val="lt1"/>
                          </a:solidFill>
                          <a:latin typeface="+mn-lt"/>
                          <a:ea typeface="+mn-ea"/>
                          <a:cs typeface="+mn-cs"/>
                        </a:rPr>
                        <a:t> </a:t>
                      </a:r>
                      <a:r>
                        <a:rPr lang="ru-RU" sz="1800" b="0" i="0" u="none" strike="noStrike" kern="1200" baseline="0" dirty="0" smtClean="0">
                          <a:solidFill>
                            <a:schemeClr val="lt1"/>
                          </a:solidFill>
                          <a:latin typeface="+mn-lt"/>
                          <a:ea typeface="+mn-ea"/>
                          <a:cs typeface="+mn-cs"/>
                        </a:rPr>
                        <a:t>	</a:t>
                      </a:r>
                    </a:p>
                  </a:txBody>
                  <a:tcPr/>
                </a:tc>
                <a:extLst>
                  <a:ext uri="{0D108BD9-81ED-4DB2-BD59-A6C34878D82A}">
                    <a16:rowId xmlns:a16="http://schemas.microsoft.com/office/drawing/2014/main" val="371826827"/>
                  </a:ext>
                </a:extLst>
              </a:tr>
            </a:tbl>
          </a:graphicData>
        </a:graphic>
      </p:graphicFrame>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591" y="1074057"/>
            <a:ext cx="7638589" cy="3791241"/>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7886" y="2745139"/>
            <a:ext cx="8142514" cy="4037117"/>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3314" y="1188743"/>
            <a:ext cx="5384800" cy="5593513"/>
          </a:xfrm>
          <a:prstGeom prst="rect">
            <a:avLst/>
          </a:prstGeom>
        </p:spPr>
      </p:pic>
    </p:spTree>
    <p:extLst>
      <p:ext uri="{BB962C8B-B14F-4D97-AF65-F5344CB8AC3E}">
        <p14:creationId xmlns:p14="http://schemas.microsoft.com/office/powerpoint/2010/main" val="8403140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par>
                                <p:cTn id="24" presetID="42" presetClass="exit" presetSubtype="0" fill="hold" nodeType="withEffect">
                                  <p:stCondLst>
                                    <p:cond delay="0"/>
                                  </p:stCondLst>
                                  <p:childTnLst>
                                    <p:animEffect transition="out" filter="fade">
                                      <p:cBhvr>
                                        <p:cTn id="25" dur="1000"/>
                                        <p:tgtEl>
                                          <p:spTgt spid="3"/>
                                        </p:tgtEl>
                                      </p:cBhvr>
                                    </p:animEffect>
                                    <p:anim calcmode="lin" valueType="num">
                                      <p:cBhvr>
                                        <p:cTn id="26" dur="1000"/>
                                        <p:tgtEl>
                                          <p:spTgt spid="3"/>
                                        </p:tgtEl>
                                        <p:attrNameLst>
                                          <p:attrName>ppt_x</p:attrName>
                                        </p:attrNameLst>
                                      </p:cBhvr>
                                      <p:tavLst>
                                        <p:tav tm="0">
                                          <p:val>
                                            <p:strVal val="ppt_x"/>
                                          </p:val>
                                        </p:tav>
                                        <p:tav tm="100000">
                                          <p:val>
                                            <p:strVal val="ppt_x"/>
                                          </p:val>
                                        </p:tav>
                                      </p:tavLst>
                                    </p:anim>
                                    <p:anim calcmode="lin" valueType="num">
                                      <p:cBhvr>
                                        <p:cTn id="27" dur="1000"/>
                                        <p:tgtEl>
                                          <p:spTgt spid="3"/>
                                        </p:tgtEl>
                                        <p:attrNameLst>
                                          <p:attrName>ppt_y</p:attrName>
                                        </p:attrNameLst>
                                      </p:cBhvr>
                                      <p:tavLst>
                                        <p:tav tm="0">
                                          <p:val>
                                            <p:strVal val="ppt_y"/>
                                          </p:val>
                                        </p:tav>
                                        <p:tav tm="100000">
                                          <p:val>
                                            <p:strVal val="ppt_y+.1"/>
                                          </p:val>
                                        </p:tav>
                                      </p:tavLst>
                                    </p:anim>
                                    <p:set>
                                      <p:cBhvr>
                                        <p:cTn id="28" dur="1" fill="hold">
                                          <p:stCondLst>
                                            <p:cond delay="999"/>
                                          </p:stCondLst>
                                        </p:cTn>
                                        <p:tgtEl>
                                          <p:spTgt spid="3"/>
                                        </p:tgtEl>
                                        <p:attrNameLst>
                                          <p:attrName>style.visibility</p:attrName>
                                        </p:attrNameLst>
                                      </p:cBhvr>
                                      <p:to>
                                        <p:strVal val="hidden"/>
                                      </p:to>
                                    </p:set>
                                  </p:childTnLst>
                                </p:cTn>
                              </p:par>
                              <p:par>
                                <p:cTn id="29" presetID="42" presetClass="exit" presetSubtype="0" fill="hold" nodeType="withEffect">
                                  <p:stCondLst>
                                    <p:cond delay="0"/>
                                  </p:stCondLst>
                                  <p:childTnLst>
                                    <p:animEffect transition="out" filter="fade">
                                      <p:cBhvr>
                                        <p:cTn id="30" dur="1000"/>
                                        <p:tgtEl>
                                          <p:spTgt spid="4"/>
                                        </p:tgtEl>
                                      </p:cBhvr>
                                    </p:animEffect>
                                    <p:anim calcmode="lin" valueType="num">
                                      <p:cBhvr>
                                        <p:cTn id="31" dur="1000"/>
                                        <p:tgtEl>
                                          <p:spTgt spid="4"/>
                                        </p:tgtEl>
                                        <p:attrNameLst>
                                          <p:attrName>ppt_x</p:attrName>
                                        </p:attrNameLst>
                                      </p:cBhvr>
                                      <p:tavLst>
                                        <p:tav tm="0">
                                          <p:val>
                                            <p:strVal val="ppt_x"/>
                                          </p:val>
                                        </p:tav>
                                        <p:tav tm="100000">
                                          <p:val>
                                            <p:strVal val="ppt_x"/>
                                          </p:val>
                                        </p:tav>
                                      </p:tavLst>
                                    </p:anim>
                                    <p:anim calcmode="lin" valueType="num">
                                      <p:cBhvr>
                                        <p:cTn id="32" dur="1000"/>
                                        <p:tgtEl>
                                          <p:spTgt spid="4"/>
                                        </p:tgtEl>
                                        <p:attrNameLst>
                                          <p:attrName>ppt_y</p:attrName>
                                        </p:attrNameLst>
                                      </p:cBhvr>
                                      <p:tavLst>
                                        <p:tav tm="0">
                                          <p:val>
                                            <p:strVal val="ppt_y"/>
                                          </p:val>
                                        </p:tav>
                                        <p:tav tm="100000">
                                          <p:val>
                                            <p:strVal val="ppt_y+.1"/>
                                          </p:val>
                                        </p:tav>
                                      </p:tavLst>
                                    </p:anim>
                                    <p:set>
                                      <p:cBhvr>
                                        <p:cTn id="33"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4140327059"/>
              </p:ext>
            </p:extLst>
          </p:nvPr>
        </p:nvGraphicFramePr>
        <p:xfrm>
          <a:off x="406400" y="359439"/>
          <a:ext cx="11321142" cy="365760"/>
        </p:xfrm>
        <a:graphic>
          <a:graphicData uri="http://schemas.openxmlformats.org/drawingml/2006/table">
            <a:tbl>
              <a:tblPr firstRow="1" bandRow="1">
                <a:tableStyleId>{5C22544A-7EE6-4342-B048-85BDC9FD1C3A}</a:tableStyleId>
              </a:tblPr>
              <a:tblGrid>
                <a:gridCol w="11321142">
                  <a:extLst>
                    <a:ext uri="{9D8B030D-6E8A-4147-A177-3AD203B41FA5}">
                      <a16:colId xmlns:a16="http://schemas.microsoft.com/office/drawing/2014/main" val="489745937"/>
                    </a:ext>
                  </a:extLst>
                </a:gridCol>
              </a:tblGrid>
              <a:tr h="264675">
                <a:tc>
                  <a:txBody>
                    <a:bodyPr/>
                    <a:lstStyle/>
                    <a:p>
                      <a:pPr algn="ctr"/>
                      <a:r>
                        <a:rPr lang="ru-RU" sz="1800" b="1" i="0" u="none" strike="noStrike" kern="1200" baseline="0" dirty="0" smtClean="0">
                          <a:solidFill>
                            <a:schemeClr val="lt1"/>
                          </a:solidFill>
                          <a:latin typeface="+mn-lt"/>
                          <a:ea typeface="+mn-ea"/>
                          <a:cs typeface="+mn-cs"/>
                        </a:rPr>
                        <a:t>Региональные требования к перечню предоставляемых на аттестацию документов </a:t>
                      </a:r>
                      <a:r>
                        <a:rPr lang="ru-RU" sz="1800" b="0" i="0" u="none" strike="noStrike" kern="1200" baseline="0" dirty="0" smtClean="0">
                          <a:solidFill>
                            <a:schemeClr val="lt1"/>
                          </a:solidFill>
                          <a:latin typeface="+mn-lt"/>
                          <a:ea typeface="+mn-ea"/>
                          <a:cs typeface="+mn-cs"/>
                        </a:rPr>
                        <a:t>	</a:t>
                      </a:r>
                      <a:r>
                        <a:rPr lang="ru-RU" sz="1800" b="1" i="0" u="none" strike="noStrike" kern="1200" baseline="0" dirty="0" smtClean="0">
                          <a:solidFill>
                            <a:schemeClr val="lt1"/>
                          </a:solidFill>
                          <a:latin typeface="+mn-lt"/>
                          <a:ea typeface="+mn-ea"/>
                          <a:cs typeface="+mn-cs"/>
                        </a:rPr>
                        <a:t> </a:t>
                      </a:r>
                      <a:r>
                        <a:rPr lang="ru-RU" sz="1800" b="0" i="0" u="none" strike="noStrike" kern="1200" baseline="0" dirty="0" smtClean="0">
                          <a:solidFill>
                            <a:schemeClr val="lt1"/>
                          </a:solidFill>
                          <a:latin typeface="+mn-lt"/>
                          <a:ea typeface="+mn-ea"/>
                          <a:cs typeface="+mn-cs"/>
                        </a:rPr>
                        <a:t>	</a:t>
                      </a:r>
                    </a:p>
                  </a:txBody>
                  <a:tcPr/>
                </a:tc>
                <a:extLst>
                  <a:ext uri="{0D108BD9-81ED-4DB2-BD59-A6C34878D82A}">
                    <a16:rowId xmlns:a16="http://schemas.microsoft.com/office/drawing/2014/main" val="371826827"/>
                  </a:ext>
                </a:extLst>
              </a:tr>
            </a:tbl>
          </a:graphicData>
        </a:graphic>
      </p:graphicFrame>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6181" y="1082395"/>
            <a:ext cx="3700506" cy="5669454"/>
          </a:xfrm>
          <a:prstGeom prst="rect">
            <a:avLst/>
          </a:prstGeom>
        </p:spPr>
      </p:pic>
    </p:spTree>
    <p:extLst>
      <p:ext uri="{BB962C8B-B14F-4D97-AF65-F5344CB8AC3E}">
        <p14:creationId xmlns:p14="http://schemas.microsoft.com/office/powerpoint/2010/main" val="365975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67327792"/>
              </p:ext>
            </p:extLst>
          </p:nvPr>
        </p:nvGraphicFramePr>
        <p:xfrm>
          <a:off x="406400" y="301382"/>
          <a:ext cx="11321142" cy="6278669"/>
        </p:xfrm>
        <a:graphic>
          <a:graphicData uri="http://schemas.openxmlformats.org/drawingml/2006/table">
            <a:tbl>
              <a:tblPr firstRow="1" bandRow="1">
                <a:tableStyleId>{5C22544A-7EE6-4342-B048-85BDC9FD1C3A}</a:tableStyleId>
              </a:tblPr>
              <a:tblGrid>
                <a:gridCol w="5544457">
                  <a:extLst>
                    <a:ext uri="{9D8B030D-6E8A-4147-A177-3AD203B41FA5}">
                      <a16:colId xmlns:a16="http://schemas.microsoft.com/office/drawing/2014/main" val="489745937"/>
                    </a:ext>
                  </a:extLst>
                </a:gridCol>
                <a:gridCol w="5776685">
                  <a:extLst>
                    <a:ext uri="{9D8B030D-6E8A-4147-A177-3AD203B41FA5}">
                      <a16:colId xmlns:a16="http://schemas.microsoft.com/office/drawing/2014/main" val="891547101"/>
                    </a:ext>
                  </a:extLst>
                </a:gridCol>
              </a:tblGrid>
              <a:tr h="380789">
                <a:tc gridSpan="2">
                  <a:txBody>
                    <a:bodyPr/>
                    <a:lstStyle/>
                    <a:p>
                      <a:pPr algn="ctr"/>
                      <a:r>
                        <a:rPr lang="ru-RU" sz="1800" b="1" i="0" u="none" strike="noStrike" kern="1200" baseline="0" dirty="0" smtClean="0">
                          <a:solidFill>
                            <a:schemeClr val="lt1"/>
                          </a:solidFill>
                          <a:latin typeface="+mn-lt"/>
                          <a:ea typeface="+mn-ea"/>
                          <a:cs typeface="+mn-cs"/>
                        </a:rPr>
                        <a:t>Основания для установления квалификационной категории </a:t>
                      </a:r>
                      <a:r>
                        <a:rPr lang="ru-RU" sz="1800" b="0" i="0" u="none" strike="noStrike" kern="1200" baseline="0" dirty="0" smtClean="0">
                          <a:solidFill>
                            <a:schemeClr val="lt1"/>
                          </a:solidFill>
                          <a:latin typeface="+mn-lt"/>
                          <a:ea typeface="+mn-ea"/>
                          <a:cs typeface="+mn-cs"/>
                        </a:rPr>
                        <a:t>	</a:t>
                      </a:r>
                    </a:p>
                  </a:txBody>
                  <a:tcPr/>
                </a:tc>
                <a:tc hMerge="1">
                  <a:txBody>
                    <a:bodyPr/>
                    <a:lstStyle/>
                    <a:p>
                      <a:endParaRPr lang="ru-RU" dirty="0"/>
                    </a:p>
                  </a:txBody>
                  <a:tcPr/>
                </a:tc>
                <a:extLst>
                  <a:ext uri="{0D108BD9-81ED-4DB2-BD59-A6C34878D82A}">
                    <a16:rowId xmlns:a16="http://schemas.microsoft.com/office/drawing/2014/main" val="371826827"/>
                  </a:ext>
                </a:extLst>
              </a:tr>
              <a:tr h="346751">
                <a:tc>
                  <a:txBody>
                    <a:bodyPr/>
                    <a:lstStyle/>
                    <a:p>
                      <a:pPr algn="ctr"/>
                      <a:r>
                        <a:rPr lang="ru-RU" dirty="0" smtClean="0">
                          <a:solidFill>
                            <a:srgbClr val="FF0000"/>
                          </a:solidFill>
                        </a:rPr>
                        <a:t>Приказ-</a:t>
                      </a:r>
                      <a:r>
                        <a:rPr lang="ru-RU" baseline="0" dirty="0" smtClean="0">
                          <a:solidFill>
                            <a:srgbClr val="FF0000"/>
                          </a:solidFill>
                        </a:rPr>
                        <a:t>276 (до 01.09.2023)</a:t>
                      </a:r>
                      <a:endParaRPr lang="ru-RU" dirty="0">
                        <a:solidFill>
                          <a:srgbClr val="FF0000"/>
                        </a:solidFill>
                      </a:endParaRPr>
                    </a:p>
                  </a:txBody>
                  <a:tcPr/>
                </a:tc>
                <a:tc>
                  <a:txBody>
                    <a:bodyPr/>
                    <a:lstStyle/>
                    <a:p>
                      <a:pPr algn="ctr"/>
                      <a:r>
                        <a:rPr lang="ru-RU" dirty="0" smtClean="0">
                          <a:solidFill>
                            <a:schemeClr val="accent2">
                              <a:lumMod val="50000"/>
                            </a:schemeClr>
                          </a:solidFill>
                        </a:rPr>
                        <a:t>Приказ-196 (после 01.09.2023)</a:t>
                      </a:r>
                      <a:endParaRPr lang="ru-RU" dirty="0">
                        <a:solidFill>
                          <a:schemeClr val="accent2">
                            <a:lumMod val="50000"/>
                          </a:schemeClr>
                        </a:solidFill>
                      </a:endParaRPr>
                    </a:p>
                  </a:txBody>
                  <a:tcPr/>
                </a:tc>
                <a:extLst>
                  <a:ext uri="{0D108BD9-81ED-4DB2-BD59-A6C34878D82A}">
                    <a16:rowId xmlns:a16="http://schemas.microsoft.com/office/drawing/2014/main" val="229831522"/>
                  </a:ext>
                </a:extLst>
              </a:tr>
              <a:tr h="5244615">
                <a:tc>
                  <a:txBody>
                    <a:bodyPr/>
                    <a:lstStyle/>
                    <a:p>
                      <a:pPr algn="just"/>
                      <a:r>
                        <a:rPr lang="ru-RU" sz="1700" b="0" i="0" u="none" strike="noStrike" kern="1200" baseline="0" dirty="0" smtClean="0">
                          <a:solidFill>
                            <a:schemeClr val="dk1"/>
                          </a:solidFill>
                          <a:latin typeface="+mn-lt"/>
                          <a:ea typeface="+mn-ea"/>
                          <a:cs typeface="+mn-cs"/>
                        </a:rPr>
                        <a:t>38. Оценка профессиональной деятельности педагогических работников в целях установления квалификационной категории осуществляется аттестационной комиссией на основе результатов их работы, предусмотренных пунктами </a:t>
                      </a:r>
                      <a:r>
                        <a:rPr lang="ru-RU" sz="1700" b="0" i="0" u="none" strike="noStrike" kern="1200" baseline="0" dirty="0" smtClean="0">
                          <a:solidFill>
                            <a:srgbClr val="FF0000"/>
                          </a:solidFill>
                          <a:latin typeface="+mn-lt"/>
                          <a:ea typeface="+mn-ea"/>
                          <a:cs typeface="+mn-cs"/>
                        </a:rPr>
                        <a:t>36 и 37 </a:t>
                      </a:r>
                      <a:r>
                        <a:rPr lang="ru-RU" sz="1700" b="0" i="0" u="none" strike="noStrike" kern="1200" baseline="0" dirty="0" smtClean="0">
                          <a:solidFill>
                            <a:schemeClr val="dk1"/>
                          </a:solidFill>
                          <a:latin typeface="+mn-lt"/>
                          <a:ea typeface="+mn-ea"/>
                          <a:cs typeface="+mn-cs"/>
                        </a:rPr>
                        <a:t>настоящего Порядка, при условии, что их деятельность связана с соответствующими направлениями работы. 	</a:t>
                      </a:r>
                    </a:p>
                    <a:p>
                      <a:pPr algn="just"/>
                      <a:r>
                        <a:rPr lang="ru-RU" sz="1700" b="0" i="0" u="none" strike="noStrike" kern="1200" baseline="0" dirty="0" smtClean="0">
                          <a:solidFill>
                            <a:schemeClr val="dk1"/>
                          </a:solidFill>
                          <a:latin typeface="+mn-lt"/>
                          <a:ea typeface="+mn-ea"/>
                          <a:cs typeface="+mn-cs"/>
                        </a:rPr>
                        <a:t>	</a:t>
                      </a:r>
                    </a:p>
                    <a:p>
                      <a:pPr algn="just"/>
                      <a:r>
                        <a:rPr lang="ru-RU" sz="1700" b="0" i="0" u="none" strike="noStrike" kern="1200" baseline="0" dirty="0" smtClean="0">
                          <a:solidFill>
                            <a:schemeClr val="dk1"/>
                          </a:solidFill>
                          <a:latin typeface="+mn-lt"/>
                          <a:ea typeface="+mn-ea"/>
                          <a:cs typeface="+mn-cs"/>
                        </a:rPr>
                        <a:t>39. По результатам аттестации аттестационная комиссия принимает одно из следующих решений: </a:t>
                      </a:r>
                    </a:p>
                    <a:p>
                      <a:pPr algn="just"/>
                      <a:r>
                        <a:rPr lang="ru-RU" sz="1700" b="0" i="0" u="none" strike="noStrike" kern="1200" baseline="0" dirty="0" smtClean="0">
                          <a:solidFill>
                            <a:schemeClr val="dk1"/>
                          </a:solidFill>
                          <a:latin typeface="+mn-lt"/>
                          <a:ea typeface="+mn-ea"/>
                          <a:cs typeface="+mn-cs"/>
                        </a:rPr>
                        <a:t>установить первую (высшую) квалификационную категорию (указывается должность педагогического работника, по которой устанавливается квалификационная категория); </a:t>
                      </a:r>
                    </a:p>
                    <a:p>
                      <a:pPr algn="just"/>
                      <a:r>
                        <a:rPr lang="ru-RU" sz="1700" b="0" i="0" u="none" strike="noStrike" kern="1200" baseline="0" dirty="0" smtClean="0">
                          <a:solidFill>
                            <a:schemeClr val="dk1"/>
                          </a:solidFill>
                          <a:latin typeface="+mn-lt"/>
                          <a:ea typeface="+mn-ea"/>
                          <a:cs typeface="+mn-cs"/>
                        </a:rPr>
                        <a:t>отказать в установлении первой (высшей) квалификационной категории (указывается должность, по которой педагогическому работнику отказывается в установлении квалификационной категории). 	</a:t>
                      </a:r>
                    </a:p>
                    <a:p>
                      <a:pPr algn="just"/>
                      <a:endParaRPr lang="ru-RU" sz="1700" b="0" i="0" u="none" strike="noStrike" kern="1200" baseline="0" dirty="0" smtClean="0">
                        <a:solidFill>
                          <a:schemeClr val="dk1"/>
                        </a:solidFill>
                        <a:latin typeface="+mn-lt"/>
                        <a:ea typeface="+mn-ea"/>
                        <a:cs typeface="+mn-cs"/>
                      </a:endParaRPr>
                    </a:p>
                  </a:txBody>
                  <a:tcPr>
                    <a:solidFill>
                      <a:schemeClr val="accent1">
                        <a:lumMod val="40000"/>
                        <a:lumOff val="60000"/>
                      </a:schemeClr>
                    </a:solidFill>
                  </a:tcPr>
                </a:tc>
                <a:tc>
                  <a:txBody>
                    <a:bodyPr/>
                    <a:lstStyle/>
                    <a:p>
                      <a:pPr algn="just"/>
                      <a:r>
                        <a:rPr lang="ru-RU" sz="1700" b="0" i="0" u="none" strike="noStrike" kern="1200" baseline="0" dirty="0" smtClean="0">
                          <a:solidFill>
                            <a:schemeClr val="dk1"/>
                          </a:solidFill>
                          <a:latin typeface="+mn-lt"/>
                          <a:ea typeface="+mn-ea"/>
                          <a:cs typeface="+mn-cs"/>
                        </a:rPr>
                        <a:t>37. Оценка профессиональной деятельности педагогических работников в целях установления квалификационной категории осуществляется аттестационной комиссией </a:t>
                      </a:r>
                      <a:r>
                        <a:rPr lang="ru-RU" sz="1700" b="1" i="0" u="sng" strike="noStrike" kern="1200" baseline="0" dirty="0" smtClean="0">
                          <a:solidFill>
                            <a:schemeClr val="dk1"/>
                          </a:solidFill>
                          <a:latin typeface="+mn-lt"/>
                          <a:ea typeface="+mn-ea"/>
                          <a:cs typeface="+mn-cs"/>
                        </a:rPr>
                        <a:t>на основе результатов их работы</a:t>
                      </a:r>
                      <a:r>
                        <a:rPr lang="ru-RU" sz="1700" b="0" i="0" u="none" strike="noStrike" kern="1200" baseline="0" dirty="0" smtClean="0">
                          <a:solidFill>
                            <a:schemeClr val="dk1"/>
                          </a:solidFill>
                          <a:latin typeface="+mn-lt"/>
                          <a:ea typeface="+mn-ea"/>
                          <a:cs typeface="+mn-cs"/>
                        </a:rPr>
                        <a:t>, </a:t>
                      </a:r>
                      <a:r>
                        <a:rPr lang="ru-RU" sz="1700" b="0" i="0" u="none" strike="noStrike" kern="1200" baseline="0" dirty="0" smtClean="0">
                          <a:solidFill>
                            <a:srgbClr val="00B0F0"/>
                          </a:solidFill>
                          <a:latin typeface="+mn-lt"/>
                          <a:ea typeface="+mn-ea"/>
                          <a:cs typeface="+mn-cs"/>
                        </a:rPr>
                        <a:t>соответствующих показателям</a:t>
                      </a:r>
                      <a:r>
                        <a:rPr lang="ru-RU" sz="1700" b="0" i="0" u="none" strike="noStrike" kern="1200" baseline="0" dirty="0" smtClean="0">
                          <a:solidFill>
                            <a:schemeClr val="dk1"/>
                          </a:solidFill>
                          <a:latin typeface="+mn-lt"/>
                          <a:ea typeface="+mn-ea"/>
                          <a:cs typeface="+mn-cs"/>
                        </a:rPr>
                        <a:t>, предусмотренным пунктами </a:t>
                      </a:r>
                      <a:r>
                        <a:rPr lang="ru-RU" sz="1700" b="0" i="0" u="none" strike="noStrike" kern="1200" baseline="0" dirty="0" smtClean="0">
                          <a:solidFill>
                            <a:srgbClr val="00B0F0"/>
                          </a:solidFill>
                          <a:latin typeface="+mn-lt"/>
                          <a:ea typeface="+mn-ea"/>
                          <a:cs typeface="+mn-cs"/>
                        </a:rPr>
                        <a:t>35, 36 </a:t>
                      </a:r>
                      <a:r>
                        <a:rPr lang="ru-RU" sz="1700" b="0" i="0" u="none" strike="noStrike" kern="1200" baseline="0" dirty="0" smtClean="0">
                          <a:solidFill>
                            <a:schemeClr val="dk1"/>
                          </a:solidFill>
                          <a:latin typeface="+mn-lt"/>
                          <a:ea typeface="+mn-ea"/>
                          <a:cs typeface="+mn-cs"/>
                        </a:rPr>
                        <a:t>настоящего Порядка, при условии, что их деятельность связана с соответствующими направлениями работы. 	</a:t>
                      </a:r>
                    </a:p>
                    <a:p>
                      <a:pPr algn="just"/>
                      <a:endParaRPr lang="ru-RU" sz="1700" b="0" i="0" u="none" strike="noStrike" kern="1200" baseline="0" dirty="0" smtClean="0">
                        <a:solidFill>
                          <a:schemeClr val="dk1"/>
                        </a:solidFill>
                        <a:latin typeface="+mn-lt"/>
                        <a:ea typeface="+mn-ea"/>
                        <a:cs typeface="+mn-cs"/>
                      </a:endParaRPr>
                    </a:p>
                    <a:p>
                      <a:pPr algn="just"/>
                      <a:r>
                        <a:rPr lang="ru-RU" sz="1700" b="0" i="0" u="none" strike="noStrike" kern="1200" baseline="0" dirty="0" smtClean="0">
                          <a:solidFill>
                            <a:schemeClr val="dk1"/>
                          </a:solidFill>
                          <a:latin typeface="+mn-lt"/>
                          <a:ea typeface="+mn-ea"/>
                          <a:cs typeface="+mn-cs"/>
                        </a:rPr>
                        <a:t>38. По результатам аттестации аттестационная комиссия принимает одно из следующих решений: </a:t>
                      </a:r>
                    </a:p>
                    <a:p>
                      <a:pPr algn="just"/>
                      <a:r>
                        <a:rPr lang="ru-RU" sz="1700" b="0" i="0" u="none" strike="noStrike" kern="1200" baseline="0" dirty="0" smtClean="0">
                          <a:solidFill>
                            <a:schemeClr val="dk1"/>
                          </a:solidFill>
                          <a:latin typeface="+mn-lt"/>
                          <a:ea typeface="+mn-ea"/>
                          <a:cs typeface="+mn-cs"/>
                        </a:rPr>
                        <a:t>установить первую квалификационную категорию, высшую квалификационную категорию (указывается должность педагогического работника, по которой устанавливается квалификационная категория); </a:t>
                      </a:r>
                    </a:p>
                    <a:p>
                      <a:pPr algn="just"/>
                      <a:r>
                        <a:rPr lang="ru-RU" sz="1700" b="0" i="0" u="none" strike="noStrike" kern="1200" baseline="0" dirty="0" smtClean="0">
                          <a:solidFill>
                            <a:schemeClr val="dk1"/>
                          </a:solidFill>
                          <a:latin typeface="+mn-lt"/>
                          <a:ea typeface="+mn-ea"/>
                          <a:cs typeface="+mn-cs"/>
                        </a:rPr>
                        <a:t>отказать в установлении первой квалификационной категории, высшей квалификационной категории (указывается должность, по которой педагогическому работнику отказывается в установлении квалификационной категории). 	</a:t>
                      </a:r>
                    </a:p>
                  </a:txBody>
                  <a:tcPr>
                    <a:solidFill>
                      <a:schemeClr val="accent1">
                        <a:lumMod val="40000"/>
                        <a:lumOff val="60000"/>
                      </a:schemeClr>
                    </a:solidFill>
                  </a:tcPr>
                </a:tc>
                <a:extLst>
                  <a:ext uri="{0D108BD9-81ED-4DB2-BD59-A6C34878D82A}">
                    <a16:rowId xmlns:a16="http://schemas.microsoft.com/office/drawing/2014/main" val="476609340"/>
                  </a:ext>
                </a:extLst>
              </a:tr>
            </a:tbl>
          </a:graphicData>
        </a:graphic>
      </p:graphicFrame>
    </p:spTree>
    <p:extLst>
      <p:ext uri="{BB962C8B-B14F-4D97-AF65-F5344CB8AC3E}">
        <p14:creationId xmlns:p14="http://schemas.microsoft.com/office/powerpoint/2010/main" val="40845324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166311668"/>
              </p:ext>
            </p:extLst>
          </p:nvPr>
        </p:nvGraphicFramePr>
        <p:xfrm>
          <a:off x="406400" y="301382"/>
          <a:ext cx="11321142" cy="6217920"/>
        </p:xfrm>
        <a:graphic>
          <a:graphicData uri="http://schemas.openxmlformats.org/drawingml/2006/table">
            <a:tbl>
              <a:tblPr firstRow="1" bandRow="1">
                <a:tableStyleId>{5C22544A-7EE6-4342-B048-85BDC9FD1C3A}</a:tableStyleId>
              </a:tblPr>
              <a:tblGrid>
                <a:gridCol w="5544457">
                  <a:extLst>
                    <a:ext uri="{9D8B030D-6E8A-4147-A177-3AD203B41FA5}">
                      <a16:colId xmlns:a16="http://schemas.microsoft.com/office/drawing/2014/main" val="489745937"/>
                    </a:ext>
                  </a:extLst>
                </a:gridCol>
                <a:gridCol w="5776685">
                  <a:extLst>
                    <a:ext uri="{9D8B030D-6E8A-4147-A177-3AD203B41FA5}">
                      <a16:colId xmlns:a16="http://schemas.microsoft.com/office/drawing/2014/main" val="891547101"/>
                    </a:ext>
                  </a:extLst>
                </a:gridCol>
              </a:tblGrid>
              <a:tr h="348881">
                <a:tc gridSpan="2">
                  <a:txBody>
                    <a:bodyPr/>
                    <a:lstStyle/>
                    <a:p>
                      <a:pPr algn="ctr"/>
                      <a:r>
                        <a:rPr lang="ru-RU" sz="1800" b="1" i="0" u="none" strike="noStrike" kern="1200" baseline="0" dirty="0" smtClean="0">
                          <a:solidFill>
                            <a:schemeClr val="lt1"/>
                          </a:solidFill>
                          <a:latin typeface="+mn-lt"/>
                          <a:ea typeface="+mn-ea"/>
                          <a:cs typeface="+mn-cs"/>
                        </a:rPr>
                        <a:t>Основания для установления квалификационной категории </a:t>
                      </a:r>
                      <a:r>
                        <a:rPr lang="ru-RU" sz="1800" b="0" i="0" u="none" strike="noStrike" kern="1200" baseline="0" dirty="0" smtClean="0">
                          <a:solidFill>
                            <a:schemeClr val="lt1"/>
                          </a:solidFill>
                          <a:latin typeface="+mn-lt"/>
                          <a:ea typeface="+mn-ea"/>
                          <a:cs typeface="+mn-cs"/>
                        </a:rPr>
                        <a:t>	</a:t>
                      </a:r>
                    </a:p>
                  </a:txBody>
                  <a:tcPr/>
                </a:tc>
                <a:tc hMerge="1">
                  <a:txBody>
                    <a:bodyPr/>
                    <a:lstStyle/>
                    <a:p>
                      <a:endParaRPr lang="ru-RU" dirty="0"/>
                    </a:p>
                  </a:txBody>
                  <a:tcPr/>
                </a:tc>
                <a:extLst>
                  <a:ext uri="{0D108BD9-81ED-4DB2-BD59-A6C34878D82A}">
                    <a16:rowId xmlns:a16="http://schemas.microsoft.com/office/drawing/2014/main" val="371826827"/>
                  </a:ext>
                </a:extLst>
              </a:tr>
              <a:tr h="335111">
                <a:tc>
                  <a:txBody>
                    <a:bodyPr/>
                    <a:lstStyle/>
                    <a:p>
                      <a:pPr algn="ctr"/>
                      <a:r>
                        <a:rPr lang="ru-RU" dirty="0" smtClean="0">
                          <a:solidFill>
                            <a:srgbClr val="FF0000"/>
                          </a:solidFill>
                        </a:rPr>
                        <a:t>Приказ-</a:t>
                      </a:r>
                      <a:r>
                        <a:rPr lang="ru-RU" baseline="0" dirty="0" smtClean="0">
                          <a:solidFill>
                            <a:srgbClr val="FF0000"/>
                          </a:solidFill>
                        </a:rPr>
                        <a:t>276 (до 01.09.2023)</a:t>
                      </a:r>
                      <a:endParaRPr lang="ru-RU" dirty="0">
                        <a:solidFill>
                          <a:srgbClr val="FF0000"/>
                        </a:solidFill>
                      </a:endParaRPr>
                    </a:p>
                  </a:txBody>
                  <a:tcPr/>
                </a:tc>
                <a:tc>
                  <a:txBody>
                    <a:bodyPr/>
                    <a:lstStyle/>
                    <a:p>
                      <a:pPr algn="ctr"/>
                      <a:r>
                        <a:rPr lang="ru-RU" dirty="0" smtClean="0">
                          <a:solidFill>
                            <a:schemeClr val="accent2">
                              <a:lumMod val="50000"/>
                            </a:schemeClr>
                          </a:solidFill>
                        </a:rPr>
                        <a:t>Приказ-196 (после 01.09.2023)</a:t>
                      </a:r>
                      <a:endParaRPr lang="ru-RU" dirty="0">
                        <a:solidFill>
                          <a:schemeClr val="accent2">
                            <a:lumMod val="50000"/>
                          </a:schemeClr>
                        </a:solidFill>
                      </a:endParaRPr>
                    </a:p>
                  </a:txBody>
                  <a:tcPr/>
                </a:tc>
                <a:extLst>
                  <a:ext uri="{0D108BD9-81ED-4DB2-BD59-A6C34878D82A}">
                    <a16:rowId xmlns:a16="http://schemas.microsoft.com/office/drawing/2014/main" val="229831522"/>
                  </a:ext>
                </a:extLst>
              </a:tr>
              <a:tr h="5473483">
                <a:tc>
                  <a:txBody>
                    <a:bodyPr/>
                    <a:lstStyle/>
                    <a:p>
                      <a:pPr algn="just"/>
                      <a:r>
                        <a:rPr lang="ru-RU" sz="1600" b="0" i="0" u="none" strike="noStrike" kern="1200" baseline="0" dirty="0" smtClean="0">
                          <a:solidFill>
                            <a:schemeClr val="dk1"/>
                          </a:solidFill>
                          <a:latin typeface="+mn-lt"/>
                          <a:ea typeface="+mn-ea"/>
                          <a:cs typeface="+mn-cs"/>
                        </a:rPr>
                        <a:t>40. Решение аттестационной комиссией принимается в отсутствие аттестуемого педагогического работника открытым голосованием большинством голосов присутствующих на заседании членов аттестационной комиссии. При равенстве голосов аттестационная комиссия принимает решение об установлении первой (высшей) квалификационной категории. </a:t>
                      </a:r>
                    </a:p>
                    <a:p>
                      <a:pPr algn="just"/>
                      <a:r>
                        <a:rPr lang="ru-RU" sz="1600" b="0" i="0" u="none" strike="noStrike" kern="1200" baseline="0" dirty="0" smtClean="0">
                          <a:solidFill>
                            <a:schemeClr val="dk1"/>
                          </a:solidFill>
                          <a:latin typeface="+mn-lt"/>
                          <a:ea typeface="+mn-ea"/>
                          <a:cs typeface="+mn-cs"/>
                        </a:rPr>
                        <a:t>При прохождении аттестации педагогический работник, являющийся членом аттестационной комиссии, не участвует в голосовании по своей кандидатуре. </a:t>
                      </a:r>
                    </a:p>
                    <a:p>
                      <a:pPr algn="just"/>
                      <a:r>
                        <a:rPr lang="ru-RU" sz="1600" b="0" i="0" u="none" strike="noStrike" kern="1200" baseline="0" dirty="0" smtClean="0">
                          <a:solidFill>
                            <a:schemeClr val="dk1"/>
                          </a:solidFill>
                          <a:latin typeface="+mn-lt"/>
                          <a:ea typeface="+mn-ea"/>
                          <a:cs typeface="+mn-cs"/>
                        </a:rPr>
                        <a:t>Результаты аттестации педагогического работника, непосредственно присутствующего на заседании аттестационной комиссии, сообщаются ему после подведения итогов голосования. 	</a:t>
                      </a:r>
                    </a:p>
                    <a:p>
                      <a:endParaRPr lang="ru-RU" sz="1600" b="0" i="0" u="none" strike="noStrike" kern="1200" baseline="0" dirty="0" smtClean="0">
                        <a:solidFill>
                          <a:schemeClr val="dk1"/>
                        </a:solidFill>
                        <a:latin typeface="+mn-lt"/>
                        <a:ea typeface="+mn-ea"/>
                        <a:cs typeface="+mn-cs"/>
                      </a:endParaRPr>
                    </a:p>
                    <a:p>
                      <a:r>
                        <a:rPr lang="ru-RU" sz="1600" b="0" i="0" u="none" strike="noStrike" kern="1200" baseline="0" dirty="0" smtClean="0">
                          <a:solidFill>
                            <a:srgbClr val="FF0000"/>
                          </a:solidFill>
                          <a:latin typeface="+mn-lt"/>
                          <a:ea typeface="+mn-ea"/>
                          <a:cs typeface="+mn-cs"/>
                        </a:rPr>
                        <a:t>41. Решение аттестационной комиссии оформляется протоколом, который подписывается председателем, заместителем председателя, секретарем и членами аттестационной комиссии, принимавшими участие в голосовании. </a:t>
                      </a:r>
                    </a:p>
                    <a:p>
                      <a:r>
                        <a:rPr lang="ru-RU" sz="1600" b="0" i="0" u="none" strike="noStrike" kern="1200" baseline="0" dirty="0" smtClean="0">
                          <a:solidFill>
                            <a:schemeClr val="dk1"/>
                          </a:solidFill>
                          <a:latin typeface="+mn-lt"/>
                          <a:ea typeface="+mn-ea"/>
                          <a:cs typeface="+mn-cs"/>
                        </a:rPr>
                        <a:t>Решение аттестационной комиссии вступает в силу со дня его вынесения. </a:t>
                      </a:r>
                      <a:r>
                        <a:rPr lang="ru-RU" sz="1800" b="0" i="0" u="none" strike="noStrike" kern="1200" baseline="0" dirty="0" smtClean="0">
                          <a:solidFill>
                            <a:schemeClr val="dk1"/>
                          </a:solidFill>
                          <a:latin typeface="+mn-lt"/>
                          <a:ea typeface="+mn-ea"/>
                          <a:cs typeface="+mn-cs"/>
                        </a:rPr>
                        <a:t>	</a:t>
                      </a:r>
                      <a:endParaRPr lang="ru-RU" sz="1600" b="0" i="0" u="none" strike="noStrike" kern="1200" baseline="0" dirty="0" smtClean="0">
                        <a:solidFill>
                          <a:schemeClr val="dk1"/>
                        </a:solidFill>
                        <a:latin typeface="+mn-lt"/>
                        <a:ea typeface="+mn-ea"/>
                        <a:cs typeface="+mn-cs"/>
                      </a:endParaRPr>
                    </a:p>
                  </a:txBody>
                  <a:tcPr>
                    <a:solidFill>
                      <a:schemeClr val="accent1">
                        <a:lumMod val="40000"/>
                        <a:lumOff val="60000"/>
                      </a:schemeClr>
                    </a:solidFill>
                  </a:tcPr>
                </a:tc>
                <a:tc>
                  <a:txBody>
                    <a:bodyPr/>
                    <a:lstStyle/>
                    <a:p>
                      <a:pPr algn="just"/>
                      <a:r>
                        <a:rPr lang="ru-RU" sz="1600" b="0" i="0" u="none" strike="noStrike" kern="1200" baseline="0" dirty="0" smtClean="0">
                          <a:solidFill>
                            <a:schemeClr val="dk1"/>
                          </a:solidFill>
                          <a:latin typeface="+mn-lt"/>
                          <a:ea typeface="+mn-ea"/>
                          <a:cs typeface="+mn-cs"/>
                        </a:rPr>
                        <a:t>39. Решение аттестационной комиссией принимается в отсутствие аттестуемого педагогического работника открытым голосованием большинством голосов присутствующих на заседании членов аттестационной комиссии. При равенстве голосов аттестационная комиссия принимает решение об установлении педагогическому работнику первой квалификационной категории, высшей квалификационной категории. </a:t>
                      </a:r>
                    </a:p>
                    <a:p>
                      <a:pPr algn="just"/>
                      <a:r>
                        <a:rPr lang="ru-RU" sz="1600" b="0" i="0" u="none" strike="noStrike" kern="1200" baseline="0" dirty="0" smtClean="0">
                          <a:solidFill>
                            <a:schemeClr val="dk1"/>
                          </a:solidFill>
                          <a:latin typeface="+mn-lt"/>
                          <a:ea typeface="+mn-ea"/>
                          <a:cs typeface="+mn-cs"/>
                        </a:rPr>
                        <a:t>При прохождении аттестации педагогический работник, являющийся членом аттестационной комиссии, не участвует в голосовании по своей кандидатуре. </a:t>
                      </a:r>
                    </a:p>
                    <a:p>
                      <a:pPr algn="just"/>
                      <a:r>
                        <a:rPr lang="ru-RU" sz="1600" b="0" i="0" u="none" strike="noStrike" kern="1200" baseline="0" dirty="0" smtClean="0">
                          <a:solidFill>
                            <a:schemeClr val="dk1"/>
                          </a:solidFill>
                          <a:latin typeface="+mn-lt"/>
                          <a:ea typeface="+mn-ea"/>
                          <a:cs typeface="+mn-cs"/>
                        </a:rPr>
                        <a:t>Результаты аттестации педагогического работника, непосредственно присутствующего на заседании аттестационной комиссии, сообщаются ему после подведения итогов голосования. </a:t>
                      </a:r>
                    </a:p>
                    <a:p>
                      <a:pPr algn="just"/>
                      <a:r>
                        <a:rPr lang="ru-RU" sz="1600" b="0" i="0" u="none" strike="noStrike" kern="1200" baseline="0" dirty="0" smtClean="0">
                          <a:solidFill>
                            <a:schemeClr val="dk1"/>
                          </a:solidFill>
                          <a:latin typeface="+mn-lt"/>
                          <a:ea typeface="+mn-ea"/>
                          <a:cs typeface="+mn-cs"/>
                        </a:rPr>
                        <a:t>Решение аттестационной комиссии вступает в силу со дня его вынесения и </a:t>
                      </a:r>
                      <a:r>
                        <a:rPr lang="ru-RU" sz="1600" b="0" i="0" u="none" strike="noStrike" kern="1200" baseline="0" dirty="0" smtClean="0">
                          <a:solidFill>
                            <a:srgbClr val="00B0F0"/>
                          </a:solidFill>
                          <a:latin typeface="+mn-lt"/>
                          <a:ea typeface="+mn-ea"/>
                          <a:cs typeface="+mn-cs"/>
                        </a:rPr>
                        <a:t>является основанием для дифференциации оплаты труда педагогических работников. 	</a:t>
                      </a:r>
                    </a:p>
                    <a:p>
                      <a:pPr algn="just"/>
                      <a:r>
                        <a:rPr lang="ru-RU" sz="1600" b="0" i="0" u="none" strike="noStrike" kern="1200" baseline="0" dirty="0" smtClean="0">
                          <a:solidFill>
                            <a:srgbClr val="00B0F0"/>
                          </a:solidFill>
                          <a:latin typeface="+mn-lt"/>
                          <a:ea typeface="+mn-ea"/>
                          <a:cs typeface="+mn-cs"/>
                        </a:rPr>
                        <a:t>	</a:t>
                      </a:r>
                    </a:p>
                  </a:txBody>
                  <a:tcPr>
                    <a:solidFill>
                      <a:schemeClr val="accent1">
                        <a:lumMod val="40000"/>
                        <a:lumOff val="60000"/>
                      </a:schemeClr>
                    </a:solidFill>
                  </a:tcPr>
                </a:tc>
                <a:extLst>
                  <a:ext uri="{0D108BD9-81ED-4DB2-BD59-A6C34878D82A}">
                    <a16:rowId xmlns:a16="http://schemas.microsoft.com/office/drawing/2014/main" val="476609340"/>
                  </a:ext>
                </a:extLst>
              </a:tr>
            </a:tbl>
          </a:graphicData>
        </a:graphic>
      </p:graphicFrame>
    </p:spTree>
    <p:extLst>
      <p:ext uri="{BB962C8B-B14F-4D97-AF65-F5344CB8AC3E}">
        <p14:creationId xmlns:p14="http://schemas.microsoft.com/office/powerpoint/2010/main" val="21702711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736062049"/>
              </p:ext>
            </p:extLst>
          </p:nvPr>
        </p:nvGraphicFramePr>
        <p:xfrm>
          <a:off x="795130" y="719664"/>
          <a:ext cx="10615820" cy="4157744"/>
        </p:xfrm>
        <a:graphic>
          <a:graphicData uri="http://schemas.openxmlformats.org/drawingml/2006/table">
            <a:tbl>
              <a:tblPr firstRow="1" bandRow="1">
                <a:tableStyleId>{5C22544A-7EE6-4342-B048-85BDC9FD1C3A}</a:tableStyleId>
              </a:tblPr>
              <a:tblGrid>
                <a:gridCol w="5314570">
                  <a:extLst>
                    <a:ext uri="{9D8B030D-6E8A-4147-A177-3AD203B41FA5}">
                      <a16:colId xmlns:a16="http://schemas.microsoft.com/office/drawing/2014/main" val="1703211182"/>
                    </a:ext>
                  </a:extLst>
                </a:gridCol>
                <a:gridCol w="5301250">
                  <a:extLst>
                    <a:ext uri="{9D8B030D-6E8A-4147-A177-3AD203B41FA5}">
                      <a16:colId xmlns:a16="http://schemas.microsoft.com/office/drawing/2014/main" val="51414949"/>
                    </a:ext>
                  </a:extLst>
                </a:gridCol>
              </a:tblGrid>
              <a:tr h="785286">
                <a:tc gridSpan="2">
                  <a:txBody>
                    <a:bodyPr/>
                    <a:lstStyle/>
                    <a:p>
                      <a:pPr algn="ctr"/>
                      <a:r>
                        <a:rPr lang="ru-RU" dirty="0" smtClean="0"/>
                        <a:t>Приказ «Об утверждении Порядка проведения аттестации педагогических работников  организаций, осуществляющих образовательную деятельность»</a:t>
                      </a:r>
                      <a:endParaRPr lang="ru-RU" dirty="0"/>
                    </a:p>
                  </a:txBody>
                  <a:tcPr/>
                </a:tc>
                <a:tc hMerge="1">
                  <a:txBody>
                    <a:bodyPr/>
                    <a:lstStyle/>
                    <a:p>
                      <a:endParaRPr lang="ru-RU" dirty="0"/>
                    </a:p>
                  </a:txBody>
                  <a:tcPr/>
                </a:tc>
                <a:extLst>
                  <a:ext uri="{0D108BD9-81ED-4DB2-BD59-A6C34878D82A}">
                    <a16:rowId xmlns:a16="http://schemas.microsoft.com/office/drawing/2014/main" val="809769885"/>
                  </a:ext>
                </a:extLst>
              </a:tr>
              <a:tr h="547102">
                <a:tc>
                  <a:txBody>
                    <a:bodyPr/>
                    <a:lstStyle/>
                    <a:p>
                      <a:pPr algn="ctr"/>
                      <a:r>
                        <a:rPr lang="ru-RU" dirty="0" smtClean="0">
                          <a:solidFill>
                            <a:srgbClr val="FF0000"/>
                          </a:solidFill>
                        </a:rPr>
                        <a:t>Приказ-</a:t>
                      </a:r>
                      <a:r>
                        <a:rPr lang="ru-RU" baseline="0" dirty="0" smtClean="0">
                          <a:solidFill>
                            <a:srgbClr val="FF0000"/>
                          </a:solidFill>
                        </a:rPr>
                        <a:t>276 (до 01.09.2023)</a:t>
                      </a:r>
                      <a:endParaRPr lang="ru-RU" dirty="0">
                        <a:solidFill>
                          <a:srgbClr val="FF0000"/>
                        </a:solidFill>
                      </a:endParaRPr>
                    </a:p>
                  </a:txBody>
                  <a:tcPr/>
                </a:tc>
                <a:tc>
                  <a:txBody>
                    <a:bodyPr/>
                    <a:lstStyle/>
                    <a:p>
                      <a:pPr algn="ctr"/>
                      <a:r>
                        <a:rPr lang="ru-RU" dirty="0" smtClean="0">
                          <a:solidFill>
                            <a:schemeClr val="accent2">
                              <a:lumMod val="50000"/>
                            </a:schemeClr>
                          </a:solidFill>
                        </a:rPr>
                        <a:t>Приказ-196 (после 01.09.2023)</a:t>
                      </a:r>
                      <a:endParaRPr lang="ru-RU" dirty="0">
                        <a:solidFill>
                          <a:schemeClr val="accent2">
                            <a:lumMod val="50000"/>
                          </a:schemeClr>
                        </a:solidFill>
                      </a:endParaRPr>
                    </a:p>
                  </a:txBody>
                  <a:tcPr/>
                </a:tc>
                <a:extLst>
                  <a:ext uri="{0D108BD9-81ED-4DB2-BD59-A6C34878D82A}">
                    <a16:rowId xmlns:a16="http://schemas.microsoft.com/office/drawing/2014/main" val="3203235162"/>
                  </a:ext>
                </a:extLst>
              </a:tr>
              <a:tr h="2825356">
                <a:tc>
                  <a:txBody>
                    <a:bodyPr/>
                    <a:lstStyle/>
                    <a:p>
                      <a:pPr algn="just"/>
                      <a:r>
                        <a:rPr lang="ru-RU" dirty="0" smtClean="0"/>
                        <a:t>2. Установить,</a:t>
                      </a:r>
                      <a:r>
                        <a:rPr lang="ru-RU" baseline="0" dirty="0" smtClean="0"/>
                        <a:t> что квалификационные категории, установленные педагогическим работникам </a:t>
                      </a:r>
                      <a:r>
                        <a:rPr lang="ru-RU" baseline="0" dirty="0" smtClean="0">
                          <a:solidFill>
                            <a:srgbClr val="FF0000"/>
                          </a:solidFill>
                        </a:rPr>
                        <a:t>государственных и муниципальных образовательных учреждений </a:t>
                      </a:r>
                      <a:r>
                        <a:rPr lang="ru-RU" baseline="0" dirty="0" smtClean="0"/>
                        <a:t>до </a:t>
                      </a:r>
                      <a:r>
                        <a:rPr lang="ru-RU" baseline="0" dirty="0" smtClean="0">
                          <a:solidFill>
                            <a:srgbClr val="FF0000"/>
                          </a:solidFill>
                        </a:rPr>
                        <a:t>утверждения Порядка, указанного в пункте 1</a:t>
                      </a:r>
                      <a:r>
                        <a:rPr lang="ru-RU" baseline="0" dirty="0" smtClean="0"/>
                        <a:t> настоящего приказа, сохраняются в течение срока, на который они были установлены.</a:t>
                      </a:r>
                      <a:endParaRPr lang="ru-RU" dirty="0"/>
                    </a:p>
                  </a:txBody>
                  <a:tcPr>
                    <a:solidFill>
                      <a:schemeClr val="accent1">
                        <a:lumMod val="40000"/>
                        <a:lumOff val="60000"/>
                      </a:schemeClr>
                    </a:solidFill>
                  </a:tcPr>
                </a:tc>
                <a:tc>
                  <a:txBody>
                    <a:bodyPr/>
                    <a:lstStyle/>
                    <a:p>
                      <a:pPr algn="just"/>
                      <a:r>
                        <a:rPr lang="ru-RU" dirty="0" smtClean="0"/>
                        <a:t>2. Установить,</a:t>
                      </a:r>
                      <a:r>
                        <a:rPr lang="ru-RU" baseline="0" dirty="0" smtClean="0"/>
                        <a:t> что квалификационные категории, установленные педагогическим работникам </a:t>
                      </a:r>
                      <a:r>
                        <a:rPr lang="ru-RU" baseline="0" dirty="0" smtClean="0">
                          <a:solidFill>
                            <a:srgbClr val="00B0F0"/>
                          </a:solidFill>
                        </a:rPr>
                        <a:t>организаций, осуществляющих образовательную деятельность</a:t>
                      </a:r>
                      <a:r>
                        <a:rPr lang="ru-RU" baseline="0" dirty="0" smtClean="0"/>
                        <a:t>, до </a:t>
                      </a:r>
                      <a:r>
                        <a:rPr lang="ru-RU" baseline="0" dirty="0" smtClean="0">
                          <a:solidFill>
                            <a:srgbClr val="00B0F0"/>
                          </a:solidFill>
                        </a:rPr>
                        <a:t>вступления в силу</a:t>
                      </a:r>
                      <a:r>
                        <a:rPr lang="ru-RU" baseline="0" dirty="0" smtClean="0"/>
                        <a:t> настоящего приказа, сохраняются в течение срока, на который они были установлены. </a:t>
                      </a:r>
                      <a:endParaRPr lang="ru-RU" dirty="0"/>
                    </a:p>
                  </a:txBody>
                  <a:tcPr>
                    <a:solidFill>
                      <a:schemeClr val="accent1">
                        <a:lumMod val="40000"/>
                        <a:lumOff val="60000"/>
                      </a:schemeClr>
                    </a:solidFill>
                  </a:tcPr>
                </a:tc>
                <a:extLst>
                  <a:ext uri="{0D108BD9-81ED-4DB2-BD59-A6C34878D82A}">
                    <a16:rowId xmlns:a16="http://schemas.microsoft.com/office/drawing/2014/main" val="3855168314"/>
                  </a:ext>
                </a:extLst>
              </a:tr>
            </a:tbl>
          </a:graphicData>
        </a:graphic>
      </p:graphicFrame>
    </p:spTree>
    <p:extLst>
      <p:ext uri="{BB962C8B-B14F-4D97-AF65-F5344CB8AC3E}">
        <p14:creationId xmlns:p14="http://schemas.microsoft.com/office/powerpoint/2010/main" val="25549745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895175750"/>
              </p:ext>
            </p:extLst>
          </p:nvPr>
        </p:nvGraphicFramePr>
        <p:xfrm>
          <a:off x="406400" y="301382"/>
          <a:ext cx="11321142" cy="5486400"/>
        </p:xfrm>
        <a:graphic>
          <a:graphicData uri="http://schemas.openxmlformats.org/drawingml/2006/table">
            <a:tbl>
              <a:tblPr firstRow="1" bandRow="1">
                <a:tableStyleId>{5C22544A-7EE6-4342-B048-85BDC9FD1C3A}</a:tableStyleId>
              </a:tblPr>
              <a:tblGrid>
                <a:gridCol w="5544457">
                  <a:extLst>
                    <a:ext uri="{9D8B030D-6E8A-4147-A177-3AD203B41FA5}">
                      <a16:colId xmlns:a16="http://schemas.microsoft.com/office/drawing/2014/main" val="489745937"/>
                    </a:ext>
                  </a:extLst>
                </a:gridCol>
                <a:gridCol w="5776685">
                  <a:extLst>
                    <a:ext uri="{9D8B030D-6E8A-4147-A177-3AD203B41FA5}">
                      <a16:colId xmlns:a16="http://schemas.microsoft.com/office/drawing/2014/main" val="891547101"/>
                    </a:ext>
                  </a:extLst>
                </a:gridCol>
              </a:tblGrid>
              <a:tr h="315903">
                <a:tc gridSpan="2">
                  <a:txBody>
                    <a:bodyPr/>
                    <a:lstStyle/>
                    <a:p>
                      <a:pPr algn="ctr"/>
                      <a:r>
                        <a:rPr lang="ru-RU" sz="1800" b="1" i="0" u="none" strike="noStrike" kern="1200" baseline="0" dirty="0" smtClean="0">
                          <a:solidFill>
                            <a:schemeClr val="lt1"/>
                          </a:solidFill>
                          <a:latin typeface="+mn-lt"/>
                          <a:ea typeface="+mn-ea"/>
                          <a:cs typeface="+mn-cs"/>
                        </a:rPr>
                        <a:t>Основания для установления квалификационной категории </a:t>
                      </a:r>
                      <a:r>
                        <a:rPr lang="ru-RU" sz="1800" b="0" i="0" u="none" strike="noStrike" kern="1200" baseline="0" dirty="0" smtClean="0">
                          <a:solidFill>
                            <a:schemeClr val="lt1"/>
                          </a:solidFill>
                          <a:latin typeface="+mn-lt"/>
                          <a:ea typeface="+mn-ea"/>
                          <a:cs typeface="+mn-cs"/>
                        </a:rPr>
                        <a:t>	</a:t>
                      </a:r>
                    </a:p>
                  </a:txBody>
                  <a:tcPr/>
                </a:tc>
                <a:tc hMerge="1">
                  <a:txBody>
                    <a:bodyPr/>
                    <a:lstStyle/>
                    <a:p>
                      <a:endParaRPr lang="ru-RU" dirty="0"/>
                    </a:p>
                  </a:txBody>
                  <a:tcPr/>
                </a:tc>
                <a:extLst>
                  <a:ext uri="{0D108BD9-81ED-4DB2-BD59-A6C34878D82A}">
                    <a16:rowId xmlns:a16="http://schemas.microsoft.com/office/drawing/2014/main" val="371826827"/>
                  </a:ext>
                </a:extLst>
              </a:tr>
              <a:tr h="315903">
                <a:tc>
                  <a:txBody>
                    <a:bodyPr/>
                    <a:lstStyle/>
                    <a:p>
                      <a:pPr algn="ctr"/>
                      <a:r>
                        <a:rPr lang="ru-RU" dirty="0" smtClean="0">
                          <a:solidFill>
                            <a:srgbClr val="FF0000"/>
                          </a:solidFill>
                        </a:rPr>
                        <a:t>Приказ-</a:t>
                      </a:r>
                      <a:r>
                        <a:rPr lang="ru-RU" baseline="0" dirty="0" smtClean="0">
                          <a:solidFill>
                            <a:srgbClr val="FF0000"/>
                          </a:solidFill>
                        </a:rPr>
                        <a:t>276 (до 01.09.2023)</a:t>
                      </a:r>
                      <a:endParaRPr lang="ru-RU" dirty="0">
                        <a:solidFill>
                          <a:srgbClr val="FF0000"/>
                        </a:solidFill>
                      </a:endParaRPr>
                    </a:p>
                  </a:txBody>
                  <a:tcPr/>
                </a:tc>
                <a:tc>
                  <a:txBody>
                    <a:bodyPr/>
                    <a:lstStyle/>
                    <a:p>
                      <a:pPr algn="ctr"/>
                      <a:r>
                        <a:rPr lang="ru-RU" dirty="0" smtClean="0">
                          <a:solidFill>
                            <a:schemeClr val="accent2">
                              <a:lumMod val="50000"/>
                            </a:schemeClr>
                          </a:solidFill>
                        </a:rPr>
                        <a:t>Приказ-196 (после 01.09.2023)</a:t>
                      </a:r>
                      <a:endParaRPr lang="ru-RU" dirty="0">
                        <a:solidFill>
                          <a:schemeClr val="accent2">
                            <a:lumMod val="50000"/>
                          </a:schemeClr>
                        </a:solidFill>
                      </a:endParaRPr>
                    </a:p>
                  </a:txBody>
                  <a:tcPr/>
                </a:tc>
                <a:extLst>
                  <a:ext uri="{0D108BD9-81ED-4DB2-BD59-A6C34878D82A}">
                    <a16:rowId xmlns:a16="http://schemas.microsoft.com/office/drawing/2014/main" val="229831522"/>
                  </a:ext>
                </a:extLst>
              </a:tr>
              <a:tr h="4727384">
                <a:tc>
                  <a:txBody>
                    <a:bodyPr/>
                    <a:lstStyle/>
                    <a:p>
                      <a:pPr algn="just"/>
                      <a:r>
                        <a:rPr lang="ru-RU" sz="1800" b="0" i="0" u="none" strike="noStrike" kern="1200" baseline="0" dirty="0" smtClean="0">
                          <a:solidFill>
                            <a:schemeClr val="dk1"/>
                          </a:solidFill>
                          <a:latin typeface="+mn-lt"/>
                          <a:ea typeface="+mn-ea"/>
                          <a:cs typeface="+mn-cs"/>
                        </a:rPr>
                        <a:t>42. При принятии в отношении педагогического работника, имеющего первую квалификационную категорию, решения аттестационной комиссии об отказе в установлении высшей квалификационной категории, за ним сохраняется первая квалификационная категория </a:t>
                      </a:r>
                      <a:r>
                        <a:rPr lang="ru-RU" sz="1800" b="0" i="0" u="none" strike="noStrike" kern="1200" baseline="0" dirty="0" smtClean="0">
                          <a:solidFill>
                            <a:srgbClr val="FF0000"/>
                          </a:solidFill>
                          <a:latin typeface="+mn-lt"/>
                          <a:ea typeface="+mn-ea"/>
                          <a:cs typeface="+mn-cs"/>
                        </a:rPr>
                        <a:t>до истечения срока ее действия. </a:t>
                      </a:r>
                      <a:r>
                        <a:rPr lang="ru-RU" sz="1800" b="0" i="0" u="none" strike="noStrike" kern="1200" baseline="0" dirty="0" smtClean="0">
                          <a:solidFill>
                            <a:schemeClr val="dk1"/>
                          </a:solidFill>
                          <a:latin typeface="+mn-lt"/>
                          <a:ea typeface="+mn-ea"/>
                          <a:cs typeface="+mn-cs"/>
                        </a:rPr>
                        <a:t>	</a:t>
                      </a:r>
                    </a:p>
                    <a:p>
                      <a:pPr algn="just"/>
                      <a:endParaRPr lang="ru-RU" sz="1800" b="0" i="0" u="none" strike="noStrike" kern="1200" baseline="0" dirty="0" smtClean="0">
                        <a:solidFill>
                          <a:schemeClr val="dk1"/>
                        </a:solidFill>
                        <a:latin typeface="+mn-lt"/>
                        <a:ea typeface="+mn-ea"/>
                        <a:cs typeface="+mn-cs"/>
                      </a:endParaRPr>
                    </a:p>
                    <a:p>
                      <a:pPr algn="just"/>
                      <a:r>
                        <a:rPr lang="ru-RU" sz="1800" b="0" i="0" u="none" strike="noStrike" kern="1200" baseline="0" dirty="0" smtClean="0">
                          <a:solidFill>
                            <a:schemeClr val="dk1"/>
                          </a:solidFill>
                          <a:latin typeface="+mn-lt"/>
                          <a:ea typeface="+mn-ea"/>
                          <a:cs typeface="+mn-cs"/>
                        </a:rPr>
                        <a:t>43. Педагогические работники, которым </a:t>
                      </a:r>
                      <a:r>
                        <a:rPr lang="ru-RU" sz="1800" b="0" i="0" u="none" strike="noStrike" kern="1200" baseline="0" dirty="0" smtClean="0">
                          <a:solidFill>
                            <a:srgbClr val="FF0000"/>
                          </a:solidFill>
                          <a:latin typeface="+mn-lt"/>
                          <a:ea typeface="+mn-ea"/>
                          <a:cs typeface="+mn-cs"/>
                        </a:rPr>
                        <a:t>при проведении аттестации</a:t>
                      </a:r>
                      <a:r>
                        <a:rPr lang="ru-RU" sz="1800" b="0" i="0" u="none" strike="noStrike" kern="1200" baseline="0" dirty="0" smtClean="0">
                          <a:solidFill>
                            <a:schemeClr val="dk1"/>
                          </a:solidFill>
                          <a:latin typeface="+mn-lt"/>
                          <a:ea typeface="+mn-ea"/>
                          <a:cs typeface="+mn-cs"/>
                        </a:rPr>
                        <a:t> отказано в установлении квалификационной категории, обращаются по их желанию в аттестационную комиссию с заявлением о проведении аттестации на ту же квалификационную категорию не ранее чем через год со дня принятия аттестационной комиссией соответствующего решения. 	</a:t>
                      </a:r>
                    </a:p>
                    <a:p>
                      <a:pPr algn="just"/>
                      <a:r>
                        <a:rPr lang="ru-RU" sz="1800" b="0" i="0" u="none" strike="noStrike" kern="1200" baseline="0" dirty="0" smtClean="0">
                          <a:solidFill>
                            <a:schemeClr val="dk1"/>
                          </a:solidFill>
                          <a:latin typeface="+mn-lt"/>
                          <a:ea typeface="+mn-ea"/>
                          <a:cs typeface="+mn-cs"/>
                        </a:rPr>
                        <a:t>	</a:t>
                      </a:r>
                    </a:p>
                  </a:txBody>
                  <a:tcPr>
                    <a:solidFill>
                      <a:schemeClr val="accent1">
                        <a:lumMod val="40000"/>
                        <a:lumOff val="60000"/>
                      </a:schemeClr>
                    </a:solidFill>
                  </a:tcPr>
                </a:tc>
                <a:tc>
                  <a:txBody>
                    <a:bodyPr/>
                    <a:lstStyle/>
                    <a:p>
                      <a:pPr algn="just"/>
                      <a:r>
                        <a:rPr lang="ru-RU" sz="1800" b="0" i="0" u="none" strike="noStrike" kern="1200" baseline="0" dirty="0" smtClean="0">
                          <a:solidFill>
                            <a:schemeClr val="dk1"/>
                          </a:solidFill>
                          <a:latin typeface="+mn-lt"/>
                          <a:ea typeface="+mn-ea"/>
                          <a:cs typeface="+mn-cs"/>
                        </a:rPr>
                        <a:t>40. При принятии в отношении педагогического работника, имеющего первую квалификационную категорию, решения аттестационной комиссии об отказе в установлении высшей квалификационной категории, за ним сохраняется первая квалификационная категория. 	</a:t>
                      </a:r>
                    </a:p>
                    <a:p>
                      <a:pPr algn="just"/>
                      <a:endParaRPr lang="ru-RU" sz="1800" b="0" i="0" u="none" strike="noStrike" kern="1200" baseline="0" dirty="0" smtClean="0">
                        <a:solidFill>
                          <a:schemeClr val="dk1"/>
                        </a:solidFill>
                        <a:latin typeface="+mn-lt"/>
                        <a:ea typeface="+mn-ea"/>
                        <a:cs typeface="+mn-cs"/>
                      </a:endParaRPr>
                    </a:p>
                    <a:p>
                      <a:pPr algn="just"/>
                      <a:endParaRPr lang="ru-RU" sz="1800" b="0" i="0" u="none" strike="noStrike" kern="1200" baseline="0" dirty="0" smtClean="0">
                        <a:solidFill>
                          <a:schemeClr val="dk1"/>
                        </a:solidFill>
                        <a:latin typeface="+mn-lt"/>
                        <a:ea typeface="+mn-ea"/>
                        <a:cs typeface="+mn-cs"/>
                      </a:endParaRPr>
                    </a:p>
                    <a:p>
                      <a:pPr algn="just"/>
                      <a:r>
                        <a:rPr lang="ru-RU" sz="1800" b="0" i="0" u="none" strike="noStrike" kern="1200" baseline="0" dirty="0" smtClean="0">
                          <a:solidFill>
                            <a:schemeClr val="dk1"/>
                          </a:solidFill>
                          <a:latin typeface="+mn-lt"/>
                          <a:ea typeface="+mn-ea"/>
                          <a:cs typeface="+mn-cs"/>
                        </a:rPr>
                        <a:t>41. Педагогические работники, которым отказано в установлении квалификационной категории, обращаются по их желанию в аттестационную комиссию с заявлением о проведении аттестации на ту же квалификационную категорию не ранее чем через год со дня принятия аттестационной комиссией соответствующего решения. 	</a:t>
                      </a:r>
                    </a:p>
                    <a:p>
                      <a:pPr algn="just"/>
                      <a:endParaRPr lang="ru-RU" sz="1800" b="0" i="0" u="none" strike="noStrike" kern="1200" baseline="0" dirty="0" smtClean="0">
                        <a:solidFill>
                          <a:schemeClr val="dk1"/>
                        </a:solidFill>
                        <a:latin typeface="+mn-lt"/>
                        <a:ea typeface="+mn-ea"/>
                        <a:cs typeface="+mn-cs"/>
                      </a:endParaRPr>
                    </a:p>
                  </a:txBody>
                  <a:tcPr>
                    <a:solidFill>
                      <a:schemeClr val="accent1">
                        <a:lumMod val="40000"/>
                        <a:lumOff val="60000"/>
                      </a:schemeClr>
                    </a:solidFill>
                  </a:tcPr>
                </a:tc>
                <a:extLst>
                  <a:ext uri="{0D108BD9-81ED-4DB2-BD59-A6C34878D82A}">
                    <a16:rowId xmlns:a16="http://schemas.microsoft.com/office/drawing/2014/main" val="476609340"/>
                  </a:ext>
                </a:extLst>
              </a:tr>
            </a:tbl>
          </a:graphicData>
        </a:graphic>
      </p:graphicFrame>
    </p:spTree>
    <p:extLst>
      <p:ext uri="{BB962C8B-B14F-4D97-AF65-F5344CB8AC3E}">
        <p14:creationId xmlns:p14="http://schemas.microsoft.com/office/powerpoint/2010/main" val="4106227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771550824"/>
              </p:ext>
            </p:extLst>
          </p:nvPr>
        </p:nvGraphicFramePr>
        <p:xfrm>
          <a:off x="406400" y="301382"/>
          <a:ext cx="11321142" cy="5486400"/>
        </p:xfrm>
        <a:graphic>
          <a:graphicData uri="http://schemas.openxmlformats.org/drawingml/2006/table">
            <a:tbl>
              <a:tblPr firstRow="1" bandRow="1">
                <a:tableStyleId>{5C22544A-7EE6-4342-B048-85BDC9FD1C3A}</a:tableStyleId>
              </a:tblPr>
              <a:tblGrid>
                <a:gridCol w="5544457">
                  <a:extLst>
                    <a:ext uri="{9D8B030D-6E8A-4147-A177-3AD203B41FA5}">
                      <a16:colId xmlns:a16="http://schemas.microsoft.com/office/drawing/2014/main" val="489745937"/>
                    </a:ext>
                  </a:extLst>
                </a:gridCol>
                <a:gridCol w="5776685">
                  <a:extLst>
                    <a:ext uri="{9D8B030D-6E8A-4147-A177-3AD203B41FA5}">
                      <a16:colId xmlns:a16="http://schemas.microsoft.com/office/drawing/2014/main" val="891547101"/>
                    </a:ext>
                  </a:extLst>
                </a:gridCol>
              </a:tblGrid>
              <a:tr h="315903">
                <a:tc gridSpan="2">
                  <a:txBody>
                    <a:bodyPr/>
                    <a:lstStyle/>
                    <a:p>
                      <a:pPr algn="ctr"/>
                      <a:r>
                        <a:rPr lang="ru-RU" sz="1800" b="1" i="0" u="none" strike="noStrike" kern="1200" baseline="0" dirty="0" smtClean="0">
                          <a:solidFill>
                            <a:schemeClr val="lt1"/>
                          </a:solidFill>
                          <a:latin typeface="+mn-lt"/>
                          <a:ea typeface="+mn-ea"/>
                          <a:cs typeface="+mn-cs"/>
                        </a:rPr>
                        <a:t>Основания для установления квалификационной категории </a:t>
                      </a:r>
                      <a:r>
                        <a:rPr lang="ru-RU" sz="1800" b="0" i="0" u="none" strike="noStrike" kern="1200" baseline="0" dirty="0" smtClean="0">
                          <a:solidFill>
                            <a:schemeClr val="lt1"/>
                          </a:solidFill>
                          <a:latin typeface="+mn-lt"/>
                          <a:ea typeface="+mn-ea"/>
                          <a:cs typeface="+mn-cs"/>
                        </a:rPr>
                        <a:t>	</a:t>
                      </a:r>
                    </a:p>
                  </a:txBody>
                  <a:tcPr/>
                </a:tc>
                <a:tc hMerge="1">
                  <a:txBody>
                    <a:bodyPr/>
                    <a:lstStyle/>
                    <a:p>
                      <a:endParaRPr lang="ru-RU" dirty="0"/>
                    </a:p>
                  </a:txBody>
                  <a:tcPr/>
                </a:tc>
                <a:extLst>
                  <a:ext uri="{0D108BD9-81ED-4DB2-BD59-A6C34878D82A}">
                    <a16:rowId xmlns:a16="http://schemas.microsoft.com/office/drawing/2014/main" val="371826827"/>
                  </a:ext>
                </a:extLst>
              </a:tr>
              <a:tr h="315903">
                <a:tc>
                  <a:txBody>
                    <a:bodyPr/>
                    <a:lstStyle/>
                    <a:p>
                      <a:pPr algn="ctr"/>
                      <a:r>
                        <a:rPr lang="ru-RU" dirty="0" smtClean="0">
                          <a:solidFill>
                            <a:srgbClr val="FF0000"/>
                          </a:solidFill>
                        </a:rPr>
                        <a:t>Приказ-</a:t>
                      </a:r>
                      <a:r>
                        <a:rPr lang="ru-RU" baseline="0" dirty="0" smtClean="0">
                          <a:solidFill>
                            <a:srgbClr val="FF0000"/>
                          </a:solidFill>
                        </a:rPr>
                        <a:t>276 (до 01.09.2023)</a:t>
                      </a:r>
                      <a:endParaRPr lang="ru-RU" dirty="0">
                        <a:solidFill>
                          <a:srgbClr val="FF0000"/>
                        </a:solidFill>
                      </a:endParaRPr>
                    </a:p>
                  </a:txBody>
                  <a:tcPr/>
                </a:tc>
                <a:tc>
                  <a:txBody>
                    <a:bodyPr/>
                    <a:lstStyle/>
                    <a:p>
                      <a:pPr algn="ctr"/>
                      <a:r>
                        <a:rPr lang="ru-RU" dirty="0" smtClean="0">
                          <a:solidFill>
                            <a:schemeClr val="accent2">
                              <a:lumMod val="50000"/>
                            </a:schemeClr>
                          </a:solidFill>
                        </a:rPr>
                        <a:t>Приказ-196 (после 01.09.2023)</a:t>
                      </a:r>
                      <a:endParaRPr lang="ru-RU" dirty="0">
                        <a:solidFill>
                          <a:schemeClr val="accent2">
                            <a:lumMod val="50000"/>
                          </a:schemeClr>
                        </a:solidFill>
                      </a:endParaRPr>
                    </a:p>
                  </a:txBody>
                  <a:tcPr/>
                </a:tc>
                <a:extLst>
                  <a:ext uri="{0D108BD9-81ED-4DB2-BD59-A6C34878D82A}">
                    <a16:rowId xmlns:a16="http://schemas.microsoft.com/office/drawing/2014/main" val="229831522"/>
                  </a:ext>
                </a:extLst>
              </a:tr>
              <a:tr h="4727384">
                <a:tc>
                  <a:txBody>
                    <a:bodyPr/>
                    <a:lstStyle/>
                    <a:p>
                      <a:pPr algn="just"/>
                      <a:r>
                        <a:rPr lang="ru-RU" sz="1800" b="0" i="0" u="none" strike="noStrike" kern="1200" baseline="0" dirty="0" smtClean="0">
                          <a:solidFill>
                            <a:schemeClr val="dk1"/>
                          </a:solidFill>
                          <a:latin typeface="+mn-lt"/>
                          <a:ea typeface="+mn-ea"/>
                          <a:cs typeface="+mn-cs"/>
                        </a:rPr>
                        <a:t>44. На основании решений аттестационных комиссий о результатах аттестации педагогических работников </a:t>
                      </a:r>
                      <a:r>
                        <a:rPr lang="ru-RU" sz="1800" b="0" i="0" u="none" strike="noStrike" kern="1200" baseline="0" dirty="0" smtClean="0">
                          <a:solidFill>
                            <a:srgbClr val="FF0000"/>
                          </a:solidFill>
                          <a:latin typeface="+mn-lt"/>
                          <a:ea typeface="+mn-ea"/>
                          <a:cs typeface="+mn-cs"/>
                        </a:rPr>
                        <a:t>соответствующие федеральные</a:t>
                      </a:r>
                      <a:r>
                        <a:rPr lang="ru-RU" sz="1800" b="0" i="0" u="none" strike="noStrike" kern="1200" baseline="0" dirty="0" smtClean="0">
                          <a:solidFill>
                            <a:schemeClr val="dk1"/>
                          </a:solidFill>
                          <a:latin typeface="+mn-lt"/>
                          <a:ea typeface="+mn-ea"/>
                          <a:cs typeface="+mn-cs"/>
                        </a:rPr>
                        <a:t> органы </a:t>
                      </a:r>
                      <a:r>
                        <a:rPr lang="ru-RU" sz="1800" b="0" i="0" u="none" strike="noStrike" kern="1200" baseline="0" dirty="0" smtClean="0">
                          <a:solidFill>
                            <a:srgbClr val="FF0000"/>
                          </a:solidFill>
                          <a:latin typeface="+mn-lt"/>
                          <a:ea typeface="+mn-ea"/>
                          <a:cs typeface="+mn-cs"/>
                        </a:rPr>
                        <a:t>исполнительной власти или уполномоченные органы государственной власти субъектов РФ</a:t>
                      </a:r>
                      <a:r>
                        <a:rPr lang="ru-RU" sz="1800" b="0" i="0" u="none" strike="noStrike" kern="1200" baseline="0" dirty="0" smtClean="0">
                          <a:solidFill>
                            <a:schemeClr val="dk1"/>
                          </a:solidFill>
                          <a:latin typeface="+mn-lt"/>
                          <a:ea typeface="+mn-ea"/>
                          <a:cs typeface="+mn-cs"/>
                        </a:rPr>
                        <a:t> издают распорядительные акты об установлении педагогическим работникам первой </a:t>
                      </a:r>
                      <a:r>
                        <a:rPr lang="ru-RU" sz="1800" b="0" i="0" u="none" strike="noStrike" kern="1200" baseline="0" dirty="0" smtClean="0">
                          <a:solidFill>
                            <a:srgbClr val="FF0000"/>
                          </a:solidFill>
                          <a:latin typeface="+mn-lt"/>
                          <a:ea typeface="+mn-ea"/>
                          <a:cs typeface="+mn-cs"/>
                        </a:rPr>
                        <a:t>или</a:t>
                      </a:r>
                      <a:r>
                        <a:rPr lang="ru-RU" sz="1800" b="0" i="0" u="none" strike="noStrike" kern="1200" baseline="0" dirty="0" smtClean="0">
                          <a:solidFill>
                            <a:schemeClr val="dk1"/>
                          </a:solidFill>
                          <a:latin typeface="+mn-lt"/>
                          <a:ea typeface="+mn-ea"/>
                          <a:cs typeface="+mn-cs"/>
                        </a:rPr>
                        <a:t> высшей квалификационной категории со дня вынесения решения аттестационной комиссией, которые размещаются на официальных сайтах указанных органов в сети "Интернет". 	</a:t>
                      </a:r>
                    </a:p>
                    <a:p>
                      <a:pPr algn="just"/>
                      <a:r>
                        <a:rPr lang="ru-RU" sz="1800" b="0" i="0" u="none" strike="noStrike" kern="1200" baseline="0" dirty="0" smtClean="0">
                          <a:solidFill>
                            <a:schemeClr val="dk1"/>
                          </a:solidFill>
                          <a:latin typeface="+mn-lt"/>
                          <a:ea typeface="+mn-ea"/>
                          <a:cs typeface="+mn-cs"/>
                        </a:rPr>
                        <a:t>	</a:t>
                      </a:r>
                    </a:p>
                    <a:p>
                      <a:pPr algn="just"/>
                      <a:r>
                        <a:rPr lang="ru-RU" sz="1800" b="0" i="0" u="none" strike="noStrike" kern="1200" baseline="0" dirty="0" smtClean="0">
                          <a:solidFill>
                            <a:schemeClr val="dk1"/>
                          </a:solidFill>
                          <a:latin typeface="+mn-lt"/>
                          <a:ea typeface="+mn-ea"/>
                          <a:cs typeface="+mn-cs"/>
                        </a:rPr>
                        <a:t>	</a:t>
                      </a:r>
                    </a:p>
                  </a:txBody>
                  <a:tcPr>
                    <a:solidFill>
                      <a:schemeClr val="accent1">
                        <a:lumMod val="40000"/>
                        <a:lumOff val="60000"/>
                      </a:schemeClr>
                    </a:solidFill>
                  </a:tcPr>
                </a:tc>
                <a:tc>
                  <a:txBody>
                    <a:bodyPr/>
                    <a:lstStyle/>
                    <a:p>
                      <a:pPr algn="just"/>
                      <a:r>
                        <a:rPr lang="ru-RU" sz="1800" b="0" i="0" u="none" strike="noStrike" kern="1200" baseline="0" dirty="0" smtClean="0">
                          <a:solidFill>
                            <a:schemeClr val="dk1"/>
                          </a:solidFill>
                          <a:latin typeface="+mn-lt"/>
                          <a:ea typeface="+mn-ea"/>
                          <a:cs typeface="+mn-cs"/>
                        </a:rPr>
                        <a:t>42. На основании решений аттестационных комиссий о результатах аттестации педагогических работников органы, </a:t>
                      </a:r>
                      <a:r>
                        <a:rPr lang="ru-RU" sz="1800" b="0" i="0" u="none" strike="noStrike" kern="1200" baseline="0" dirty="0" smtClean="0">
                          <a:solidFill>
                            <a:srgbClr val="00B0F0"/>
                          </a:solidFill>
                          <a:latin typeface="+mn-lt"/>
                          <a:ea typeface="+mn-ea"/>
                          <a:cs typeface="+mn-cs"/>
                        </a:rPr>
                        <a:t>указанные в пункте 25 настоящего Порядка</a:t>
                      </a:r>
                      <a:r>
                        <a:rPr lang="ru-RU" sz="1800" b="0" i="0" u="none" strike="noStrike" kern="1200" baseline="0" dirty="0" smtClean="0">
                          <a:solidFill>
                            <a:schemeClr val="dk1"/>
                          </a:solidFill>
                          <a:latin typeface="+mn-lt"/>
                          <a:ea typeface="+mn-ea"/>
                          <a:cs typeface="+mn-cs"/>
                        </a:rPr>
                        <a:t>, издают </a:t>
                      </a:r>
                      <a:r>
                        <a:rPr lang="ru-RU" sz="1800" b="0" i="0" u="none" strike="noStrike" kern="1200" baseline="0" dirty="0" smtClean="0">
                          <a:solidFill>
                            <a:srgbClr val="00B0F0"/>
                          </a:solidFill>
                          <a:latin typeface="+mn-lt"/>
                          <a:ea typeface="+mn-ea"/>
                          <a:cs typeface="+mn-cs"/>
                        </a:rPr>
                        <a:t>соответствующие</a:t>
                      </a:r>
                      <a:r>
                        <a:rPr lang="ru-RU" sz="1800" b="0" i="0" u="none" strike="noStrike" kern="1200" baseline="0" dirty="0" smtClean="0">
                          <a:solidFill>
                            <a:schemeClr val="dk1"/>
                          </a:solidFill>
                          <a:latin typeface="+mn-lt"/>
                          <a:ea typeface="+mn-ea"/>
                          <a:cs typeface="+mn-cs"/>
                        </a:rPr>
                        <a:t> распорядительные акты об установлении педагогическим работникам первой квалификационной категории, высшей квалификационной категории со дня вынесения решения аттестационной комиссией, которые размещаются на официальных сайтах указанных органов в сети "Интернет". </a:t>
                      </a:r>
                    </a:p>
                    <a:p>
                      <a:pPr algn="just"/>
                      <a:endParaRPr lang="ru-RU" sz="1800" b="0" i="0" u="none" strike="noStrike" kern="1200" baseline="0" dirty="0" smtClean="0">
                        <a:solidFill>
                          <a:schemeClr val="dk1"/>
                        </a:solidFill>
                        <a:latin typeface="+mn-lt"/>
                        <a:ea typeface="+mn-ea"/>
                        <a:cs typeface="+mn-cs"/>
                      </a:endParaRPr>
                    </a:p>
                    <a:p>
                      <a:pPr algn="just"/>
                      <a:r>
                        <a:rPr lang="ru-RU" sz="1800" b="0" i="0" u="none" strike="noStrike" kern="1200" baseline="0" dirty="0" smtClean="0">
                          <a:solidFill>
                            <a:srgbClr val="00B0F0"/>
                          </a:solidFill>
                          <a:latin typeface="+mn-lt"/>
                          <a:ea typeface="+mn-ea"/>
                          <a:cs typeface="+mn-cs"/>
                        </a:rPr>
                        <a:t>На основании указанных распорядительных актов работодатели вносят соответствующие записи в трудовые книжки педагогических работников и (или) в сведения об их трудовой деятельности. </a:t>
                      </a:r>
                      <a:r>
                        <a:rPr lang="ru-RU" sz="1800" b="0" i="0" u="none" strike="noStrike" kern="1200" baseline="0" dirty="0" smtClean="0">
                          <a:solidFill>
                            <a:schemeClr val="dk1"/>
                          </a:solidFill>
                          <a:latin typeface="+mn-lt"/>
                          <a:ea typeface="+mn-ea"/>
                          <a:cs typeface="+mn-cs"/>
                        </a:rPr>
                        <a:t>	</a:t>
                      </a:r>
                    </a:p>
                    <a:p>
                      <a:pPr algn="just"/>
                      <a:endParaRPr lang="ru-RU" sz="1800" b="0" i="0" u="none" strike="noStrike" kern="1200" baseline="0" dirty="0" smtClean="0">
                        <a:solidFill>
                          <a:schemeClr val="dk1"/>
                        </a:solidFill>
                        <a:latin typeface="+mn-lt"/>
                        <a:ea typeface="+mn-ea"/>
                        <a:cs typeface="+mn-cs"/>
                      </a:endParaRPr>
                    </a:p>
                  </a:txBody>
                  <a:tcPr>
                    <a:solidFill>
                      <a:schemeClr val="accent1">
                        <a:lumMod val="40000"/>
                        <a:lumOff val="60000"/>
                      </a:schemeClr>
                    </a:solidFill>
                  </a:tcPr>
                </a:tc>
                <a:extLst>
                  <a:ext uri="{0D108BD9-81ED-4DB2-BD59-A6C34878D82A}">
                    <a16:rowId xmlns:a16="http://schemas.microsoft.com/office/drawing/2014/main" val="476609340"/>
                  </a:ext>
                </a:extLst>
              </a:tr>
            </a:tbl>
          </a:graphicData>
        </a:graphic>
      </p:graphicFrame>
    </p:spTree>
    <p:extLst>
      <p:ext uri="{BB962C8B-B14F-4D97-AF65-F5344CB8AC3E}">
        <p14:creationId xmlns:p14="http://schemas.microsoft.com/office/powerpoint/2010/main" val="30806316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698136045"/>
              </p:ext>
            </p:extLst>
          </p:nvPr>
        </p:nvGraphicFramePr>
        <p:xfrm>
          <a:off x="406400" y="301382"/>
          <a:ext cx="11321142" cy="6051602"/>
        </p:xfrm>
        <a:graphic>
          <a:graphicData uri="http://schemas.openxmlformats.org/drawingml/2006/table">
            <a:tbl>
              <a:tblPr firstRow="1" bandRow="1">
                <a:tableStyleId>{5C22544A-7EE6-4342-B048-85BDC9FD1C3A}</a:tableStyleId>
              </a:tblPr>
              <a:tblGrid>
                <a:gridCol w="11321142">
                  <a:extLst>
                    <a:ext uri="{9D8B030D-6E8A-4147-A177-3AD203B41FA5}">
                      <a16:colId xmlns:a16="http://schemas.microsoft.com/office/drawing/2014/main" val="489745937"/>
                    </a:ext>
                  </a:extLst>
                </a:gridCol>
              </a:tblGrid>
              <a:tr h="409818">
                <a:tc>
                  <a:txBody>
                    <a:bodyPr/>
                    <a:lstStyle/>
                    <a:p>
                      <a:pPr algn="ctr"/>
                      <a:r>
                        <a:rPr lang="ru-RU" sz="1800" b="1" i="0" u="none" strike="noStrike" kern="1200" baseline="0" dirty="0" smtClean="0">
                          <a:solidFill>
                            <a:schemeClr val="lt1"/>
                          </a:solidFill>
                          <a:latin typeface="+mn-lt"/>
                          <a:ea typeface="+mn-ea"/>
                          <a:cs typeface="+mn-cs"/>
                        </a:rPr>
                        <a:t>Оформление результатов аттестации педагогических работников </a:t>
                      </a:r>
                      <a:r>
                        <a:rPr lang="ru-RU" sz="1800" b="0" i="0" u="none" strike="noStrike" kern="1200" baseline="0" dirty="0" smtClean="0">
                          <a:solidFill>
                            <a:schemeClr val="lt1"/>
                          </a:solidFill>
                          <a:latin typeface="+mn-lt"/>
                          <a:ea typeface="+mn-ea"/>
                          <a:cs typeface="+mn-cs"/>
                        </a:rPr>
                        <a:t>	</a:t>
                      </a:r>
                    </a:p>
                  </a:txBody>
                  <a:tcPr/>
                </a:tc>
                <a:extLst>
                  <a:ext uri="{0D108BD9-81ED-4DB2-BD59-A6C34878D82A}">
                    <a16:rowId xmlns:a16="http://schemas.microsoft.com/office/drawing/2014/main" val="371826827"/>
                  </a:ext>
                </a:extLst>
              </a:tr>
              <a:tr h="315903">
                <a:tc>
                  <a:txBody>
                    <a:bodyPr/>
                    <a:lstStyle/>
                    <a:p>
                      <a:pPr algn="ctr"/>
                      <a:r>
                        <a:rPr lang="ru-RU" sz="1800" b="0" i="1" u="none" strike="noStrike" kern="1200" baseline="0" dirty="0" smtClean="0">
                          <a:solidFill>
                            <a:schemeClr val="dk1"/>
                          </a:solidFill>
                          <a:latin typeface="+mn-lt"/>
                          <a:ea typeface="+mn-ea"/>
                          <a:cs typeface="+mn-cs"/>
                        </a:rPr>
                        <a:t>Запись об установлении первой квалификационной категории (высшей квалификационной категории) в трудовую книжку педагогического работника и (или) в сведения об его трудовой деятельности </a:t>
                      </a:r>
                      <a:r>
                        <a:rPr lang="ru-RU" sz="1800" b="0" i="0" u="none" strike="noStrike" kern="1200" baseline="0" dirty="0" smtClean="0">
                          <a:solidFill>
                            <a:schemeClr val="dk1"/>
                          </a:solidFill>
                          <a:latin typeface="+mn-lt"/>
                          <a:ea typeface="+mn-ea"/>
                          <a:cs typeface="+mn-cs"/>
                        </a:rPr>
                        <a:t>	</a:t>
                      </a:r>
                      <a:endParaRPr lang="ru-RU" dirty="0">
                        <a:solidFill>
                          <a:schemeClr val="accent2">
                            <a:lumMod val="50000"/>
                          </a:schemeClr>
                        </a:solidFill>
                      </a:endParaRPr>
                    </a:p>
                  </a:txBody>
                  <a:tcPr/>
                </a:tc>
                <a:extLst>
                  <a:ext uri="{0D108BD9-81ED-4DB2-BD59-A6C34878D82A}">
                    <a16:rowId xmlns:a16="http://schemas.microsoft.com/office/drawing/2014/main" val="229831522"/>
                  </a:ext>
                </a:extLst>
              </a:tr>
              <a:tr h="4727384">
                <a:tc>
                  <a:txBody>
                    <a:bodyPr/>
                    <a:lstStyle/>
                    <a:p>
                      <a:pPr algn="just"/>
                      <a:r>
                        <a:rPr lang="ru-RU" sz="1800" b="0" i="0" u="none" strike="noStrike" kern="1200" baseline="0" dirty="0" smtClean="0">
                          <a:solidFill>
                            <a:schemeClr val="dk1"/>
                          </a:solidFill>
                          <a:latin typeface="+mn-lt"/>
                          <a:ea typeface="+mn-ea"/>
                          <a:cs typeface="+mn-cs"/>
                        </a:rPr>
                        <a:t>	</a:t>
                      </a:r>
                    </a:p>
                    <a:p>
                      <a:pPr algn="just"/>
                      <a:r>
                        <a:rPr lang="ru-RU" sz="1800" b="0" i="0" u="none" strike="noStrike" kern="1200" baseline="0" dirty="0" smtClean="0">
                          <a:solidFill>
                            <a:schemeClr val="dk1"/>
                          </a:solidFill>
                          <a:latin typeface="+mn-lt"/>
                          <a:ea typeface="+mn-ea"/>
                          <a:cs typeface="+mn-cs"/>
                        </a:rPr>
                        <a:t>	</a:t>
                      </a:r>
                    </a:p>
                    <a:p>
                      <a:pPr algn="just"/>
                      <a:r>
                        <a:rPr lang="ru-RU" sz="1800" b="0" i="0" u="none" strike="noStrike" kern="1200" baseline="0" dirty="0" smtClean="0">
                          <a:solidFill>
                            <a:schemeClr val="dk1"/>
                          </a:solidFill>
                          <a:latin typeface="+mn-lt"/>
                          <a:ea typeface="+mn-ea"/>
                          <a:cs typeface="+mn-cs"/>
                        </a:rPr>
                        <a:t>	</a:t>
                      </a:r>
                    </a:p>
                    <a:p>
                      <a:pPr algn="just"/>
                      <a:r>
                        <a:rPr lang="ru-RU" sz="1800" b="0" i="0" u="none" strike="noStrike" kern="1200" baseline="0" dirty="0" smtClean="0">
                          <a:solidFill>
                            <a:schemeClr val="dk1"/>
                          </a:solidFill>
                          <a:latin typeface="+mn-lt"/>
                          <a:ea typeface="+mn-ea"/>
                          <a:cs typeface="+mn-cs"/>
                        </a:rPr>
                        <a:t>	</a:t>
                      </a:r>
                    </a:p>
                    <a:p>
                      <a:pPr algn="just"/>
                      <a:endParaRPr lang="ru-RU" sz="1800" b="0" i="0" u="none" strike="noStrike" kern="1200" baseline="0" dirty="0" smtClean="0">
                        <a:solidFill>
                          <a:schemeClr val="dk1"/>
                        </a:solidFill>
                        <a:latin typeface="+mn-lt"/>
                        <a:ea typeface="+mn-ea"/>
                        <a:cs typeface="+mn-cs"/>
                      </a:endParaRPr>
                    </a:p>
                  </a:txBody>
                  <a:tcPr>
                    <a:solidFill>
                      <a:schemeClr val="accent1">
                        <a:lumMod val="40000"/>
                        <a:lumOff val="60000"/>
                      </a:schemeClr>
                    </a:solidFill>
                  </a:tcPr>
                </a:tc>
                <a:extLst>
                  <a:ext uri="{0D108BD9-81ED-4DB2-BD59-A6C34878D82A}">
                    <a16:rowId xmlns:a16="http://schemas.microsoft.com/office/drawing/2014/main" val="476609340"/>
                  </a:ext>
                </a:extLst>
              </a:tr>
            </a:tbl>
          </a:graphicData>
        </a:graphic>
      </p:graphicFrame>
      <p:pic>
        <p:nvPicPr>
          <p:cNvPr id="3" name="Рисунок 2"/>
          <p:cNvPicPr>
            <a:picLocks noChangeAspect="1"/>
          </p:cNvPicPr>
          <p:nvPr/>
        </p:nvPicPr>
        <p:blipFill>
          <a:blip r:embed="rId2"/>
          <a:stretch>
            <a:fillRect/>
          </a:stretch>
        </p:blipFill>
        <p:spPr>
          <a:xfrm>
            <a:off x="406400" y="1901370"/>
            <a:ext cx="11321142" cy="4253297"/>
          </a:xfrm>
          <a:prstGeom prst="rect">
            <a:avLst/>
          </a:prstGeom>
        </p:spPr>
      </p:pic>
    </p:spTree>
    <p:extLst>
      <p:ext uri="{BB962C8B-B14F-4D97-AF65-F5344CB8AC3E}">
        <p14:creationId xmlns:p14="http://schemas.microsoft.com/office/powerpoint/2010/main" val="36106637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649551554"/>
              </p:ext>
            </p:extLst>
          </p:nvPr>
        </p:nvGraphicFramePr>
        <p:xfrm>
          <a:off x="406400" y="301382"/>
          <a:ext cx="11321142" cy="5212080"/>
        </p:xfrm>
        <a:graphic>
          <a:graphicData uri="http://schemas.openxmlformats.org/drawingml/2006/table">
            <a:tbl>
              <a:tblPr firstRow="1" bandRow="1">
                <a:tableStyleId>{5C22544A-7EE6-4342-B048-85BDC9FD1C3A}</a:tableStyleId>
              </a:tblPr>
              <a:tblGrid>
                <a:gridCol w="5544457">
                  <a:extLst>
                    <a:ext uri="{9D8B030D-6E8A-4147-A177-3AD203B41FA5}">
                      <a16:colId xmlns:a16="http://schemas.microsoft.com/office/drawing/2014/main" val="489745937"/>
                    </a:ext>
                  </a:extLst>
                </a:gridCol>
                <a:gridCol w="5776685">
                  <a:extLst>
                    <a:ext uri="{9D8B030D-6E8A-4147-A177-3AD203B41FA5}">
                      <a16:colId xmlns:a16="http://schemas.microsoft.com/office/drawing/2014/main" val="891547101"/>
                    </a:ext>
                  </a:extLst>
                </a:gridCol>
              </a:tblGrid>
              <a:tr h="552949">
                <a:tc gridSpan="2">
                  <a:txBody>
                    <a:bodyPr/>
                    <a:lstStyle/>
                    <a:p>
                      <a:pPr algn="ctr"/>
                      <a:r>
                        <a:rPr lang="ru-RU" sz="1800" b="1" i="0" u="none" strike="noStrike" kern="1200" baseline="0" dirty="0" smtClean="0">
                          <a:solidFill>
                            <a:schemeClr val="lt1"/>
                          </a:solidFill>
                          <a:latin typeface="+mn-lt"/>
                          <a:ea typeface="+mn-ea"/>
                          <a:cs typeface="+mn-cs"/>
                        </a:rPr>
                        <a:t>Аттестация педагогических работников в целях установления первой и высшей квалификационной категории </a:t>
                      </a:r>
                      <a:r>
                        <a:rPr lang="ru-RU" sz="1800" b="0" i="0" u="none" strike="noStrike" kern="1200" baseline="0" dirty="0" smtClean="0">
                          <a:solidFill>
                            <a:schemeClr val="lt1"/>
                          </a:solidFill>
                          <a:latin typeface="+mn-lt"/>
                          <a:ea typeface="+mn-ea"/>
                          <a:cs typeface="+mn-cs"/>
                        </a:rPr>
                        <a:t>	</a:t>
                      </a:r>
                    </a:p>
                  </a:txBody>
                  <a:tcPr/>
                </a:tc>
                <a:tc hMerge="1">
                  <a:txBody>
                    <a:bodyPr/>
                    <a:lstStyle/>
                    <a:p>
                      <a:endParaRPr lang="ru-RU" dirty="0"/>
                    </a:p>
                  </a:txBody>
                  <a:tcPr/>
                </a:tc>
                <a:extLst>
                  <a:ext uri="{0D108BD9-81ED-4DB2-BD59-A6C34878D82A}">
                    <a16:rowId xmlns:a16="http://schemas.microsoft.com/office/drawing/2014/main" val="371826827"/>
                  </a:ext>
                </a:extLst>
              </a:tr>
              <a:tr h="315971">
                <a:tc>
                  <a:txBody>
                    <a:bodyPr/>
                    <a:lstStyle/>
                    <a:p>
                      <a:pPr algn="ctr"/>
                      <a:r>
                        <a:rPr lang="ru-RU" dirty="0" smtClean="0">
                          <a:solidFill>
                            <a:srgbClr val="FF0000"/>
                          </a:solidFill>
                        </a:rPr>
                        <a:t>Приказ-</a:t>
                      </a:r>
                      <a:r>
                        <a:rPr lang="ru-RU" baseline="0" dirty="0" smtClean="0">
                          <a:solidFill>
                            <a:srgbClr val="FF0000"/>
                          </a:solidFill>
                        </a:rPr>
                        <a:t>276 (до 01.09.2023)</a:t>
                      </a:r>
                      <a:endParaRPr lang="ru-RU" dirty="0">
                        <a:solidFill>
                          <a:srgbClr val="FF0000"/>
                        </a:solidFill>
                      </a:endParaRPr>
                    </a:p>
                  </a:txBody>
                  <a:tcPr/>
                </a:tc>
                <a:tc>
                  <a:txBody>
                    <a:bodyPr/>
                    <a:lstStyle/>
                    <a:p>
                      <a:pPr algn="ctr"/>
                      <a:r>
                        <a:rPr lang="ru-RU" dirty="0" smtClean="0">
                          <a:solidFill>
                            <a:schemeClr val="accent2">
                              <a:lumMod val="50000"/>
                            </a:schemeClr>
                          </a:solidFill>
                        </a:rPr>
                        <a:t>Приказ-196 (после 01.09.2023)</a:t>
                      </a:r>
                      <a:endParaRPr lang="ru-RU" dirty="0">
                        <a:solidFill>
                          <a:schemeClr val="accent2">
                            <a:lumMod val="50000"/>
                          </a:schemeClr>
                        </a:solidFill>
                      </a:endParaRPr>
                    </a:p>
                  </a:txBody>
                  <a:tcPr/>
                </a:tc>
                <a:extLst>
                  <a:ext uri="{0D108BD9-81ED-4DB2-BD59-A6C34878D82A}">
                    <a16:rowId xmlns:a16="http://schemas.microsoft.com/office/drawing/2014/main" val="229831522"/>
                  </a:ext>
                </a:extLst>
              </a:tr>
              <a:tr h="4083869">
                <a:tc>
                  <a:txBody>
                    <a:bodyPr/>
                    <a:lstStyle/>
                    <a:p>
                      <a:pPr algn="just"/>
                      <a:r>
                        <a:rPr lang="ru-RU" sz="1800" b="0" i="0" u="none" strike="noStrike" kern="1200" baseline="0" dirty="0" smtClean="0">
                          <a:solidFill>
                            <a:schemeClr val="dk1"/>
                          </a:solidFill>
                          <a:latin typeface="+mn-lt"/>
                          <a:ea typeface="+mn-ea"/>
                          <a:cs typeface="+mn-cs"/>
                        </a:rPr>
                        <a:t>45. Результаты аттестации в целях установления квалификационной категории (первой или высшей) педагогический работник вправе обжаловать в соответствии с законодательством РФ. 	</a:t>
                      </a:r>
                    </a:p>
                    <a:p>
                      <a:pPr algn="just"/>
                      <a:endParaRPr lang="ru-RU" sz="1800" b="0" i="0" u="none" strike="noStrike" kern="1200" baseline="0" dirty="0" smtClean="0">
                        <a:solidFill>
                          <a:schemeClr val="dk1"/>
                        </a:solidFill>
                        <a:latin typeface="+mn-lt"/>
                        <a:ea typeface="+mn-ea"/>
                        <a:cs typeface="+mn-cs"/>
                      </a:endParaRPr>
                    </a:p>
                    <a:p>
                      <a:pPr algn="just"/>
                      <a:endParaRPr lang="ru-RU" sz="1800" b="0" i="0" u="none" strike="noStrike" kern="1200" baseline="0" dirty="0" smtClean="0">
                        <a:solidFill>
                          <a:schemeClr val="dk1"/>
                        </a:solidFill>
                        <a:latin typeface="+mn-lt"/>
                        <a:ea typeface="+mn-ea"/>
                        <a:cs typeface="+mn-cs"/>
                      </a:endParaRPr>
                    </a:p>
                    <a:p>
                      <a:pPr algn="just"/>
                      <a:r>
                        <a:rPr lang="ru-RU" sz="1800" b="0" i="0" u="none" strike="noStrike" kern="1200" baseline="0" dirty="0" smtClean="0">
                          <a:solidFill>
                            <a:schemeClr val="dk1"/>
                          </a:solidFill>
                          <a:latin typeface="+mn-lt"/>
                          <a:ea typeface="+mn-ea"/>
                          <a:cs typeface="+mn-cs"/>
                        </a:rPr>
                        <a:t>46. Квалификационные категории, установленные педагогическим работникам, сохраняются </a:t>
                      </a:r>
                      <a:r>
                        <a:rPr lang="ru-RU" sz="1800" b="0" i="0" u="none" strike="noStrike" kern="1200" baseline="0" dirty="0" smtClean="0">
                          <a:solidFill>
                            <a:srgbClr val="FF0000"/>
                          </a:solidFill>
                          <a:latin typeface="+mn-lt"/>
                          <a:ea typeface="+mn-ea"/>
                          <a:cs typeface="+mn-cs"/>
                        </a:rPr>
                        <a:t>до окончания срока их действия </a:t>
                      </a:r>
                      <a:r>
                        <a:rPr lang="ru-RU" sz="1800" b="0" i="0" u="none" strike="noStrike" kern="1200" baseline="0" dirty="0" smtClean="0">
                          <a:solidFill>
                            <a:schemeClr val="dk1"/>
                          </a:solidFill>
                          <a:latin typeface="+mn-lt"/>
                          <a:ea typeface="+mn-ea"/>
                          <a:cs typeface="+mn-cs"/>
                        </a:rPr>
                        <a:t>при переходе в другую организацию, в том числе расположенную в другом субъекте РФ. 	</a:t>
                      </a:r>
                    </a:p>
                    <a:p>
                      <a:pPr algn="just"/>
                      <a:endParaRPr lang="ru-RU" sz="1800" b="0" i="0" u="none" strike="noStrike" kern="1200" baseline="0" dirty="0" smtClean="0">
                        <a:solidFill>
                          <a:schemeClr val="dk1"/>
                        </a:solidFill>
                        <a:latin typeface="+mn-lt"/>
                        <a:ea typeface="+mn-ea"/>
                        <a:cs typeface="+mn-cs"/>
                      </a:endParaRPr>
                    </a:p>
                    <a:p>
                      <a:pPr algn="just"/>
                      <a:r>
                        <a:rPr lang="ru-RU" sz="1800" b="0" i="0" u="none" strike="noStrike" kern="1200" baseline="0" dirty="0" smtClean="0">
                          <a:solidFill>
                            <a:schemeClr val="dk1"/>
                          </a:solidFill>
                          <a:latin typeface="+mn-lt"/>
                          <a:ea typeface="+mn-ea"/>
                          <a:cs typeface="+mn-cs"/>
                        </a:rPr>
                        <a:t>	</a:t>
                      </a:r>
                    </a:p>
                    <a:p>
                      <a:pPr algn="just"/>
                      <a:r>
                        <a:rPr lang="ru-RU" sz="1800" b="0" i="0" u="none" strike="noStrike" kern="1200" baseline="0" dirty="0" smtClean="0">
                          <a:solidFill>
                            <a:schemeClr val="dk1"/>
                          </a:solidFill>
                          <a:latin typeface="+mn-lt"/>
                          <a:ea typeface="+mn-ea"/>
                          <a:cs typeface="+mn-cs"/>
                        </a:rPr>
                        <a:t>	</a:t>
                      </a:r>
                    </a:p>
                  </a:txBody>
                  <a:tcPr>
                    <a:solidFill>
                      <a:schemeClr val="accent1">
                        <a:lumMod val="40000"/>
                        <a:lumOff val="60000"/>
                      </a:schemeClr>
                    </a:solidFill>
                  </a:tcPr>
                </a:tc>
                <a:tc>
                  <a:txBody>
                    <a:bodyPr/>
                    <a:lstStyle/>
                    <a:p>
                      <a:pPr algn="just"/>
                      <a:r>
                        <a:rPr lang="ru-RU" sz="1800" b="0" i="0" u="none" strike="noStrike" kern="1200" baseline="0" dirty="0" smtClean="0">
                          <a:solidFill>
                            <a:schemeClr val="dk1"/>
                          </a:solidFill>
                          <a:latin typeface="+mn-lt"/>
                          <a:ea typeface="+mn-ea"/>
                          <a:cs typeface="+mn-cs"/>
                        </a:rPr>
                        <a:t>43. Результаты аттестации в целях установления квалификационной категории (первой, высшей) педагогический работник вправе обжаловать в соответствии с законодательством РФ. 	</a:t>
                      </a:r>
                    </a:p>
                    <a:p>
                      <a:pPr algn="just"/>
                      <a:r>
                        <a:rPr lang="ru-RU" sz="1800" b="0" i="0" u="none" strike="noStrike" kern="1200" baseline="0" dirty="0" smtClean="0">
                          <a:solidFill>
                            <a:schemeClr val="dk1"/>
                          </a:solidFill>
                          <a:latin typeface="+mn-lt"/>
                          <a:ea typeface="+mn-ea"/>
                          <a:cs typeface="+mn-cs"/>
                        </a:rPr>
                        <a:t>	</a:t>
                      </a:r>
                    </a:p>
                    <a:p>
                      <a:pPr algn="just"/>
                      <a:endParaRPr lang="ru-RU" sz="1800" b="0" i="0" u="none" strike="noStrike" kern="1200" baseline="0" dirty="0" smtClean="0">
                        <a:solidFill>
                          <a:schemeClr val="dk1"/>
                        </a:solidFill>
                        <a:latin typeface="+mn-lt"/>
                        <a:ea typeface="+mn-ea"/>
                        <a:cs typeface="+mn-cs"/>
                      </a:endParaRPr>
                    </a:p>
                    <a:p>
                      <a:pPr algn="just"/>
                      <a:endParaRPr lang="ru-RU" sz="1800" b="0" i="0" u="none" strike="noStrike" kern="1200" baseline="0" dirty="0" smtClean="0">
                        <a:solidFill>
                          <a:schemeClr val="dk1"/>
                        </a:solidFill>
                        <a:latin typeface="+mn-lt"/>
                        <a:ea typeface="+mn-ea"/>
                        <a:cs typeface="+mn-cs"/>
                      </a:endParaRPr>
                    </a:p>
                    <a:p>
                      <a:pPr algn="just"/>
                      <a:r>
                        <a:rPr lang="ru-RU" sz="1800" b="0" i="0" u="none" strike="noStrike" kern="1200" baseline="0" dirty="0" smtClean="0">
                          <a:solidFill>
                            <a:schemeClr val="dk1"/>
                          </a:solidFill>
                          <a:latin typeface="+mn-lt"/>
                          <a:ea typeface="+mn-ea"/>
                          <a:cs typeface="+mn-cs"/>
                        </a:rPr>
                        <a:t>44. Квалификационные категории (первая, высшая), установленные педагогическим работникам, сохраняются при переходе в другую организацию, в том числе расположенную в другом субъекте РФ, </a:t>
                      </a:r>
                      <a:r>
                        <a:rPr lang="ru-RU" sz="1800" b="0" i="0" u="none" strike="noStrike" kern="1200" baseline="0" dirty="0" smtClean="0">
                          <a:solidFill>
                            <a:srgbClr val="00B0F0"/>
                          </a:solidFill>
                          <a:latin typeface="+mn-lt"/>
                          <a:ea typeface="+mn-ea"/>
                          <a:cs typeface="+mn-cs"/>
                        </a:rPr>
                        <a:t>а также являются основанием для дифференциации оплаты труда педагогических работников. 	</a:t>
                      </a:r>
                    </a:p>
                    <a:p>
                      <a:pPr algn="just"/>
                      <a:endParaRPr lang="ru-RU" sz="1800" b="0" i="0" u="none" strike="noStrike" kern="1200" baseline="0" dirty="0" smtClean="0">
                        <a:solidFill>
                          <a:schemeClr val="dk1"/>
                        </a:solidFill>
                        <a:latin typeface="+mn-lt"/>
                        <a:ea typeface="+mn-ea"/>
                        <a:cs typeface="+mn-cs"/>
                      </a:endParaRPr>
                    </a:p>
                  </a:txBody>
                  <a:tcPr>
                    <a:solidFill>
                      <a:schemeClr val="accent1">
                        <a:lumMod val="40000"/>
                        <a:lumOff val="60000"/>
                      </a:schemeClr>
                    </a:solidFill>
                  </a:tcPr>
                </a:tc>
                <a:extLst>
                  <a:ext uri="{0D108BD9-81ED-4DB2-BD59-A6C34878D82A}">
                    <a16:rowId xmlns:a16="http://schemas.microsoft.com/office/drawing/2014/main" val="476609340"/>
                  </a:ext>
                </a:extLst>
              </a:tr>
            </a:tbl>
          </a:graphicData>
        </a:graphic>
      </p:graphicFrame>
    </p:spTree>
    <p:extLst>
      <p:ext uri="{BB962C8B-B14F-4D97-AF65-F5344CB8AC3E}">
        <p14:creationId xmlns:p14="http://schemas.microsoft.com/office/powerpoint/2010/main" val="4321946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150293" y="1937189"/>
            <a:ext cx="11176468" cy="3170099"/>
          </a:xfrm>
          <a:prstGeom prst="rect">
            <a:avLst/>
          </a:prstGeom>
        </p:spPr>
        <p:txBody>
          <a:bodyPr wrap="square">
            <a:spAutoFit/>
          </a:bodyPr>
          <a:lstStyle/>
          <a:p>
            <a:pPr algn="ctr"/>
            <a:r>
              <a:rPr lang="ru-RU" sz="4000" b="1" dirty="0" smtClean="0">
                <a:solidFill>
                  <a:srgbClr val="002060"/>
                </a:solidFill>
                <a:latin typeface="Comic Sans MS" panose="030F0702030302020204" pitchFamily="66" charset="0"/>
              </a:rPr>
              <a:t>АТТЕСТАЦИЯ </a:t>
            </a:r>
            <a:r>
              <a:rPr lang="ru-RU" sz="4000" b="1" dirty="0">
                <a:solidFill>
                  <a:srgbClr val="002060"/>
                </a:solidFill>
                <a:latin typeface="Comic Sans MS" panose="030F0702030302020204" pitchFamily="66" charset="0"/>
              </a:rPr>
              <a:t>ПЕДАГОГИЧЕСКИХ РАБОТНИКОВ В ЦЕЛЯХ УСТАНОВЛЕНИЯ КВАЛИФИКАЦИОННОЙ КАТЕГОРИИ "ПЕДАГОГ-МЕТОДИСТ" ИЛИ "ПЕДАГОГ-НАСТАВНИК" </a:t>
            </a:r>
            <a:endParaRPr lang="ru-RU" sz="4000" dirty="0">
              <a:solidFill>
                <a:srgbClr val="002060"/>
              </a:solidFill>
              <a:latin typeface="Comic Sans MS" panose="030F0702030302020204" pitchFamily="66" charset="0"/>
            </a:endParaRPr>
          </a:p>
        </p:txBody>
      </p:sp>
    </p:spTree>
    <p:extLst>
      <p:ext uri="{BB962C8B-B14F-4D97-AF65-F5344CB8AC3E}">
        <p14:creationId xmlns:p14="http://schemas.microsoft.com/office/powerpoint/2010/main" val="14585101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749247278"/>
              </p:ext>
            </p:extLst>
          </p:nvPr>
        </p:nvGraphicFramePr>
        <p:xfrm>
          <a:off x="435897" y="507859"/>
          <a:ext cx="11321142" cy="4815389"/>
        </p:xfrm>
        <a:graphic>
          <a:graphicData uri="http://schemas.openxmlformats.org/drawingml/2006/table">
            <a:tbl>
              <a:tblPr firstRow="1" bandRow="1">
                <a:tableStyleId>{5C22544A-7EE6-4342-B048-85BDC9FD1C3A}</a:tableStyleId>
              </a:tblPr>
              <a:tblGrid>
                <a:gridCol w="11321142">
                  <a:extLst>
                    <a:ext uri="{9D8B030D-6E8A-4147-A177-3AD203B41FA5}">
                      <a16:colId xmlns:a16="http://schemas.microsoft.com/office/drawing/2014/main" val="489745937"/>
                    </a:ext>
                  </a:extLst>
                </a:gridCol>
              </a:tblGrid>
              <a:tr h="332799">
                <a:tc>
                  <a:txBody>
                    <a:bodyPr/>
                    <a:lstStyle/>
                    <a:p>
                      <a:pPr algn="ctr"/>
                      <a:r>
                        <a:rPr lang="ru-RU" sz="1800" b="1" i="0" u="none" strike="noStrike" kern="1200" baseline="0" dirty="0" smtClean="0">
                          <a:solidFill>
                            <a:schemeClr val="lt1"/>
                          </a:solidFill>
                          <a:latin typeface="+mn-lt"/>
                          <a:ea typeface="+mn-ea"/>
                          <a:cs typeface="+mn-cs"/>
                        </a:rPr>
                        <a:t>Состав аттестационной комиссии </a:t>
                      </a:r>
                      <a:r>
                        <a:rPr lang="ru-RU" sz="1800" b="0" i="0" u="none" strike="noStrike" kern="1200" baseline="0" dirty="0" smtClean="0">
                          <a:solidFill>
                            <a:schemeClr val="lt1"/>
                          </a:solidFill>
                          <a:latin typeface="+mn-lt"/>
                          <a:ea typeface="+mn-ea"/>
                          <a:cs typeface="+mn-cs"/>
                        </a:rPr>
                        <a:t>	</a:t>
                      </a:r>
                    </a:p>
                  </a:txBody>
                  <a:tcPr/>
                </a:tc>
                <a:extLst>
                  <a:ext uri="{0D108BD9-81ED-4DB2-BD59-A6C34878D82A}">
                    <a16:rowId xmlns:a16="http://schemas.microsoft.com/office/drawing/2014/main" val="371826827"/>
                  </a:ext>
                </a:extLst>
              </a:tr>
              <a:tr h="315971">
                <a:tc>
                  <a:txBody>
                    <a:bodyPr/>
                    <a:lstStyle/>
                    <a:p>
                      <a:pPr algn="ctr"/>
                      <a:r>
                        <a:rPr lang="ru-RU" dirty="0" smtClean="0">
                          <a:solidFill>
                            <a:schemeClr val="accent2">
                              <a:lumMod val="50000"/>
                            </a:schemeClr>
                          </a:solidFill>
                        </a:rPr>
                        <a:t>Приказ-196 (после 01.09.2023)</a:t>
                      </a:r>
                      <a:endParaRPr lang="ru-RU" dirty="0">
                        <a:solidFill>
                          <a:schemeClr val="accent2">
                            <a:lumMod val="50000"/>
                          </a:schemeClr>
                        </a:solidFill>
                      </a:endParaRPr>
                    </a:p>
                  </a:txBody>
                  <a:tcPr/>
                </a:tc>
                <a:extLst>
                  <a:ext uri="{0D108BD9-81ED-4DB2-BD59-A6C34878D82A}">
                    <a16:rowId xmlns:a16="http://schemas.microsoft.com/office/drawing/2014/main" val="229831522"/>
                  </a:ext>
                </a:extLst>
              </a:tr>
              <a:tr h="4083869">
                <a:tc>
                  <a:txBody>
                    <a:bodyPr/>
                    <a:lstStyle/>
                    <a:p>
                      <a:endParaRPr lang="ru-RU" sz="1800" b="0" i="0" u="none" strike="noStrike" kern="1200" baseline="0" dirty="0" smtClean="0">
                        <a:solidFill>
                          <a:srgbClr val="0070C0"/>
                        </a:solidFill>
                        <a:latin typeface="+mn-lt"/>
                        <a:ea typeface="+mn-ea"/>
                        <a:cs typeface="+mn-cs"/>
                      </a:endParaRPr>
                    </a:p>
                    <a:p>
                      <a:pPr algn="just"/>
                      <a:r>
                        <a:rPr lang="ru-RU" sz="2000" b="0" i="0" u="none" strike="noStrike" kern="1200" baseline="0" dirty="0" smtClean="0">
                          <a:solidFill>
                            <a:srgbClr val="0070C0"/>
                          </a:solidFill>
                          <a:latin typeface="+mn-lt"/>
                          <a:ea typeface="+mn-ea"/>
                          <a:cs typeface="+mn-cs"/>
                        </a:rPr>
                        <a:t>45. Аттестация в целях установления квалификационной категории "педагог-методист" или "педагог-наставник" проводится по желанию педагогических работников. К указанной аттестации допускаются педагогические работники, имеющие высшую квалификационную категорию. 	</a:t>
                      </a:r>
                    </a:p>
                    <a:p>
                      <a:pPr algn="just"/>
                      <a:endParaRPr lang="ru-RU" sz="2000" b="0" i="0" u="none" strike="noStrike" kern="1200" baseline="0" dirty="0" smtClean="0">
                        <a:solidFill>
                          <a:srgbClr val="0070C0"/>
                        </a:solidFill>
                        <a:latin typeface="+mn-lt"/>
                        <a:ea typeface="+mn-ea"/>
                        <a:cs typeface="+mn-cs"/>
                      </a:endParaRPr>
                    </a:p>
                    <a:p>
                      <a:pPr algn="just"/>
                      <a:endParaRPr lang="ru-RU" sz="2000" b="0" i="0" u="none" strike="noStrike" kern="1200" baseline="0" dirty="0" smtClean="0">
                        <a:solidFill>
                          <a:srgbClr val="0070C0"/>
                        </a:solidFill>
                        <a:latin typeface="+mn-lt"/>
                        <a:ea typeface="+mn-ea"/>
                        <a:cs typeface="+mn-cs"/>
                      </a:endParaRPr>
                    </a:p>
                    <a:p>
                      <a:pPr algn="just"/>
                      <a:r>
                        <a:rPr lang="ru-RU" sz="2000" b="0" i="0" u="none" strike="noStrike" kern="1200" baseline="0" dirty="0" smtClean="0">
                          <a:solidFill>
                            <a:srgbClr val="0070C0"/>
                          </a:solidFill>
                          <a:latin typeface="+mn-lt"/>
                          <a:ea typeface="+mn-ea"/>
                          <a:cs typeface="+mn-cs"/>
                        </a:rPr>
                        <a:t>46. Аттестация педагогических работников в целях установления квалификационных категорий "педагог-методист", "педагог-наставник" проводится аттестационными комиссиями, сформированными в порядке, предусмотренном пунктами 25 и 26 настоящего Порядка. </a:t>
                      </a:r>
                      <a:r>
                        <a:rPr lang="ru-RU" sz="1800" b="0" i="0" u="none" strike="noStrike" kern="1200" baseline="0" dirty="0" smtClean="0">
                          <a:solidFill>
                            <a:srgbClr val="0070C0"/>
                          </a:solidFill>
                          <a:latin typeface="+mn-lt"/>
                          <a:ea typeface="+mn-ea"/>
                          <a:cs typeface="+mn-cs"/>
                        </a:rPr>
                        <a:t>	</a:t>
                      </a:r>
                    </a:p>
                    <a:p>
                      <a:pPr algn="just"/>
                      <a:endParaRPr lang="ru-RU" sz="1800" b="0" i="0" u="none" strike="noStrike" kern="1200" baseline="0" dirty="0" smtClean="0">
                        <a:solidFill>
                          <a:schemeClr val="dk1"/>
                        </a:solidFill>
                        <a:latin typeface="+mn-lt"/>
                        <a:ea typeface="+mn-ea"/>
                        <a:cs typeface="+mn-cs"/>
                      </a:endParaRPr>
                    </a:p>
                  </a:txBody>
                  <a:tcPr>
                    <a:solidFill>
                      <a:schemeClr val="accent1">
                        <a:lumMod val="40000"/>
                        <a:lumOff val="60000"/>
                      </a:schemeClr>
                    </a:solidFill>
                  </a:tcPr>
                </a:tc>
                <a:extLst>
                  <a:ext uri="{0D108BD9-81ED-4DB2-BD59-A6C34878D82A}">
                    <a16:rowId xmlns:a16="http://schemas.microsoft.com/office/drawing/2014/main" val="476609340"/>
                  </a:ext>
                </a:extLst>
              </a:tr>
            </a:tbl>
          </a:graphicData>
        </a:graphic>
      </p:graphicFrame>
    </p:spTree>
    <p:extLst>
      <p:ext uri="{BB962C8B-B14F-4D97-AF65-F5344CB8AC3E}">
        <p14:creationId xmlns:p14="http://schemas.microsoft.com/office/powerpoint/2010/main" val="34390495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003684441"/>
              </p:ext>
            </p:extLst>
          </p:nvPr>
        </p:nvGraphicFramePr>
        <p:xfrm>
          <a:off x="435897" y="507859"/>
          <a:ext cx="11321142" cy="5486400"/>
        </p:xfrm>
        <a:graphic>
          <a:graphicData uri="http://schemas.openxmlformats.org/drawingml/2006/table">
            <a:tbl>
              <a:tblPr firstRow="1" bandRow="1">
                <a:tableStyleId>{5C22544A-7EE6-4342-B048-85BDC9FD1C3A}</a:tableStyleId>
              </a:tblPr>
              <a:tblGrid>
                <a:gridCol w="11321142">
                  <a:extLst>
                    <a:ext uri="{9D8B030D-6E8A-4147-A177-3AD203B41FA5}">
                      <a16:colId xmlns:a16="http://schemas.microsoft.com/office/drawing/2014/main" val="489745937"/>
                    </a:ext>
                  </a:extLst>
                </a:gridCol>
              </a:tblGrid>
              <a:tr h="332799">
                <a:tc>
                  <a:txBody>
                    <a:bodyPr/>
                    <a:lstStyle/>
                    <a:p>
                      <a:pPr algn="ctr"/>
                      <a:r>
                        <a:rPr lang="ru-RU" sz="1800" b="1" i="0" u="none" strike="noStrike" kern="1200" baseline="0" dirty="0" smtClean="0">
                          <a:solidFill>
                            <a:schemeClr val="lt1"/>
                          </a:solidFill>
                          <a:latin typeface="+mn-lt"/>
                          <a:ea typeface="+mn-ea"/>
                          <a:cs typeface="+mn-cs"/>
                        </a:rPr>
                        <a:t>Состав аттестационной комиссии </a:t>
                      </a:r>
                      <a:r>
                        <a:rPr lang="ru-RU" sz="1800" b="0" i="0" u="none" strike="noStrike" kern="1200" baseline="0" dirty="0" smtClean="0">
                          <a:solidFill>
                            <a:schemeClr val="lt1"/>
                          </a:solidFill>
                          <a:latin typeface="+mn-lt"/>
                          <a:ea typeface="+mn-ea"/>
                          <a:cs typeface="+mn-cs"/>
                        </a:rPr>
                        <a:t>	</a:t>
                      </a:r>
                    </a:p>
                  </a:txBody>
                  <a:tcPr/>
                </a:tc>
                <a:extLst>
                  <a:ext uri="{0D108BD9-81ED-4DB2-BD59-A6C34878D82A}">
                    <a16:rowId xmlns:a16="http://schemas.microsoft.com/office/drawing/2014/main" val="371826827"/>
                  </a:ext>
                </a:extLst>
              </a:tr>
              <a:tr h="315971">
                <a:tc>
                  <a:txBody>
                    <a:bodyPr/>
                    <a:lstStyle/>
                    <a:p>
                      <a:pPr algn="ctr"/>
                      <a:r>
                        <a:rPr lang="ru-RU" dirty="0" smtClean="0">
                          <a:solidFill>
                            <a:schemeClr val="accent2">
                              <a:lumMod val="50000"/>
                            </a:schemeClr>
                          </a:solidFill>
                        </a:rPr>
                        <a:t>Приказ-196 (после 01.09.2023)</a:t>
                      </a:r>
                      <a:endParaRPr lang="ru-RU" dirty="0">
                        <a:solidFill>
                          <a:schemeClr val="accent2">
                            <a:lumMod val="50000"/>
                          </a:schemeClr>
                        </a:solidFill>
                      </a:endParaRPr>
                    </a:p>
                  </a:txBody>
                  <a:tcPr/>
                </a:tc>
                <a:extLst>
                  <a:ext uri="{0D108BD9-81ED-4DB2-BD59-A6C34878D82A}">
                    <a16:rowId xmlns:a16="http://schemas.microsoft.com/office/drawing/2014/main" val="229831522"/>
                  </a:ext>
                </a:extLst>
              </a:tr>
              <a:tr h="4083869">
                <a:tc>
                  <a:txBody>
                    <a:bodyPr/>
                    <a:lstStyle/>
                    <a:p>
                      <a:endParaRPr lang="ru-RU" sz="1800" b="0" i="0" u="none" strike="noStrike" kern="1200" baseline="0" dirty="0" smtClean="0">
                        <a:solidFill>
                          <a:schemeClr val="dk1"/>
                        </a:solidFill>
                        <a:latin typeface="+mn-lt"/>
                        <a:ea typeface="+mn-ea"/>
                        <a:cs typeface="+mn-cs"/>
                      </a:endParaRPr>
                    </a:p>
                    <a:p>
                      <a:pPr algn="just"/>
                      <a:r>
                        <a:rPr lang="ru-RU" sz="2100" b="0" i="0" u="none" strike="noStrike" kern="1200" baseline="0" dirty="0" smtClean="0">
                          <a:solidFill>
                            <a:srgbClr val="0070C0"/>
                          </a:solidFill>
                          <a:latin typeface="+mn-lt"/>
                          <a:ea typeface="+mn-ea"/>
                          <a:cs typeface="+mn-cs"/>
                        </a:rPr>
                        <a:t>47. Аттестация педагогических работников в целях установления квалификационной категории "педагог-методист" или "педагог-наставник" проводится на основании заявлений в аттестационную комиссию, подаваемых способами, указанными в пункте 27 настоящего Порядка. 	</a:t>
                      </a:r>
                    </a:p>
                    <a:p>
                      <a:pPr algn="just"/>
                      <a:r>
                        <a:rPr lang="ru-RU" sz="2100" b="0" i="0" u="none" strike="noStrike" kern="1200" baseline="0" dirty="0" smtClean="0">
                          <a:solidFill>
                            <a:srgbClr val="0070C0"/>
                          </a:solidFill>
                          <a:latin typeface="+mn-lt"/>
                          <a:ea typeface="+mn-ea"/>
                          <a:cs typeface="+mn-cs"/>
                        </a:rPr>
                        <a:t>	</a:t>
                      </a:r>
                    </a:p>
                    <a:p>
                      <a:pPr algn="just"/>
                      <a:endParaRPr lang="ru-RU" sz="2100" b="0" i="0" u="none" strike="noStrike" kern="1200" baseline="0" dirty="0" smtClean="0">
                        <a:solidFill>
                          <a:srgbClr val="0070C0"/>
                        </a:solidFill>
                        <a:latin typeface="+mn-lt"/>
                        <a:ea typeface="+mn-ea"/>
                        <a:cs typeface="+mn-cs"/>
                      </a:endParaRPr>
                    </a:p>
                    <a:p>
                      <a:pPr algn="just"/>
                      <a:r>
                        <a:rPr lang="ru-RU" sz="2100" b="0" i="0" u="none" strike="noStrike" kern="1200" baseline="0" dirty="0" smtClean="0">
                          <a:solidFill>
                            <a:srgbClr val="0070C0"/>
                          </a:solidFill>
                          <a:latin typeface="+mn-lt"/>
                          <a:ea typeface="+mn-ea"/>
                          <a:cs typeface="+mn-cs"/>
                        </a:rPr>
                        <a:t>48. В заявлении в аттестационную комиссию педагогические работники сообщают сведения </a:t>
                      </a:r>
                    </a:p>
                    <a:p>
                      <a:pPr marL="342900" indent="-342900" algn="just">
                        <a:buFont typeface="Wingdings" panose="05000000000000000000" pitchFamily="2" charset="2"/>
                        <a:buChar char="ü"/>
                      </a:pPr>
                      <a:r>
                        <a:rPr lang="ru-RU" sz="2100" b="0" i="0" u="none" strike="noStrike" kern="1200" baseline="0" dirty="0" smtClean="0">
                          <a:solidFill>
                            <a:srgbClr val="0070C0"/>
                          </a:solidFill>
                          <a:latin typeface="+mn-lt"/>
                          <a:ea typeface="+mn-ea"/>
                          <a:cs typeface="+mn-cs"/>
                        </a:rPr>
                        <a:t>об уровне образования (квалификации), </a:t>
                      </a:r>
                    </a:p>
                    <a:p>
                      <a:pPr marL="342900" indent="-342900" algn="just">
                        <a:buFont typeface="Wingdings" panose="05000000000000000000" pitchFamily="2" charset="2"/>
                        <a:buChar char="ü"/>
                      </a:pPr>
                      <a:r>
                        <a:rPr lang="ru-RU" sz="2100" b="0" i="0" u="none" strike="noStrike" kern="1200" baseline="0" dirty="0" smtClean="0">
                          <a:solidFill>
                            <a:srgbClr val="0070C0"/>
                          </a:solidFill>
                          <a:latin typeface="+mn-lt"/>
                          <a:ea typeface="+mn-ea"/>
                          <a:cs typeface="+mn-cs"/>
                        </a:rPr>
                        <a:t>результатах деятельности, связанной с методической работой или наставничеством, </a:t>
                      </a:r>
                    </a:p>
                    <a:p>
                      <a:pPr marL="342900" indent="-342900" algn="just">
                        <a:buFont typeface="Wingdings" panose="05000000000000000000" pitchFamily="2" charset="2"/>
                        <a:buChar char="ü"/>
                      </a:pPr>
                      <a:r>
                        <a:rPr lang="ru-RU" sz="2100" b="0" i="0" u="none" strike="noStrike" kern="1200" baseline="0" dirty="0" smtClean="0">
                          <a:solidFill>
                            <a:srgbClr val="0070C0"/>
                          </a:solidFill>
                          <a:latin typeface="+mn-lt"/>
                          <a:ea typeface="+mn-ea"/>
                          <a:cs typeface="+mn-cs"/>
                        </a:rPr>
                        <a:t>об имеющейся высшей квалификационной категории, </a:t>
                      </a:r>
                    </a:p>
                    <a:p>
                      <a:pPr marL="342900" indent="-342900" algn="just">
                        <a:buFont typeface="Wingdings" panose="05000000000000000000" pitchFamily="2" charset="2"/>
                        <a:buChar char="ü"/>
                      </a:pPr>
                      <a:r>
                        <a:rPr lang="ru-RU" sz="2100" b="0" i="0" u="none" strike="noStrike" kern="1200" baseline="0" dirty="0" smtClean="0">
                          <a:solidFill>
                            <a:srgbClr val="0070C0"/>
                          </a:solidFill>
                          <a:latin typeface="+mn-lt"/>
                          <a:ea typeface="+mn-ea"/>
                          <a:cs typeface="+mn-cs"/>
                        </a:rPr>
                        <a:t>а также о квалификационной категории, по которой они желают пройти аттестацию. </a:t>
                      </a:r>
                    </a:p>
                    <a:p>
                      <a:r>
                        <a:rPr lang="ru-RU" sz="1800" b="0" i="0" u="none" strike="noStrike" kern="1200" baseline="0" dirty="0" smtClean="0">
                          <a:solidFill>
                            <a:schemeClr val="dk1"/>
                          </a:solidFill>
                          <a:latin typeface="+mn-lt"/>
                          <a:ea typeface="+mn-ea"/>
                          <a:cs typeface="+mn-cs"/>
                        </a:rPr>
                        <a:t>	</a:t>
                      </a:r>
                    </a:p>
                    <a:p>
                      <a:pPr algn="just"/>
                      <a:endParaRPr lang="ru-RU" sz="1800" b="0" i="0" u="none" strike="noStrike" kern="1200" baseline="0" dirty="0" smtClean="0">
                        <a:solidFill>
                          <a:schemeClr val="dk1"/>
                        </a:solidFill>
                        <a:latin typeface="+mn-lt"/>
                        <a:ea typeface="+mn-ea"/>
                        <a:cs typeface="+mn-cs"/>
                      </a:endParaRPr>
                    </a:p>
                  </a:txBody>
                  <a:tcPr>
                    <a:solidFill>
                      <a:schemeClr val="accent1">
                        <a:lumMod val="40000"/>
                        <a:lumOff val="60000"/>
                      </a:schemeClr>
                    </a:solidFill>
                  </a:tcPr>
                </a:tc>
                <a:extLst>
                  <a:ext uri="{0D108BD9-81ED-4DB2-BD59-A6C34878D82A}">
                    <a16:rowId xmlns:a16="http://schemas.microsoft.com/office/drawing/2014/main" val="476609340"/>
                  </a:ext>
                </a:extLst>
              </a:tr>
            </a:tbl>
          </a:graphicData>
        </a:graphic>
      </p:graphicFrame>
    </p:spTree>
    <p:extLst>
      <p:ext uri="{BB962C8B-B14F-4D97-AF65-F5344CB8AC3E}">
        <p14:creationId xmlns:p14="http://schemas.microsoft.com/office/powerpoint/2010/main" val="35531229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4835" y="84373"/>
            <a:ext cx="4402329" cy="6689254"/>
          </a:xfrm>
          <a:prstGeom prst="rect">
            <a:avLst/>
          </a:prstGeom>
        </p:spPr>
      </p:pic>
    </p:spTree>
    <p:extLst>
      <p:ext uri="{BB962C8B-B14F-4D97-AF65-F5344CB8AC3E}">
        <p14:creationId xmlns:p14="http://schemas.microsoft.com/office/powerpoint/2010/main" val="8993611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499086460"/>
              </p:ext>
            </p:extLst>
          </p:nvPr>
        </p:nvGraphicFramePr>
        <p:xfrm>
          <a:off x="435897" y="507859"/>
          <a:ext cx="11321142" cy="5029200"/>
        </p:xfrm>
        <a:graphic>
          <a:graphicData uri="http://schemas.openxmlformats.org/drawingml/2006/table">
            <a:tbl>
              <a:tblPr firstRow="1" bandRow="1">
                <a:tableStyleId>{5C22544A-7EE6-4342-B048-85BDC9FD1C3A}</a:tableStyleId>
              </a:tblPr>
              <a:tblGrid>
                <a:gridCol w="11321142">
                  <a:extLst>
                    <a:ext uri="{9D8B030D-6E8A-4147-A177-3AD203B41FA5}">
                      <a16:colId xmlns:a16="http://schemas.microsoft.com/office/drawing/2014/main" val="489745937"/>
                    </a:ext>
                  </a:extLst>
                </a:gridCol>
              </a:tblGrid>
              <a:tr h="332799">
                <a:tc>
                  <a:txBody>
                    <a:bodyPr/>
                    <a:lstStyle/>
                    <a:p>
                      <a:pPr algn="ctr"/>
                      <a:r>
                        <a:rPr lang="ru-RU" sz="1800" b="1" i="0" u="none" strike="noStrike" kern="1200" baseline="0" dirty="0" smtClean="0">
                          <a:solidFill>
                            <a:schemeClr val="lt1"/>
                          </a:solidFill>
                          <a:latin typeface="+mn-lt"/>
                          <a:ea typeface="+mn-ea"/>
                          <a:cs typeface="+mn-cs"/>
                        </a:rPr>
                        <a:t>Состав аттестационной комиссии </a:t>
                      </a:r>
                      <a:r>
                        <a:rPr lang="ru-RU" sz="1800" b="0" i="0" u="none" strike="noStrike" kern="1200" baseline="0" dirty="0" smtClean="0">
                          <a:solidFill>
                            <a:schemeClr val="lt1"/>
                          </a:solidFill>
                          <a:latin typeface="+mn-lt"/>
                          <a:ea typeface="+mn-ea"/>
                          <a:cs typeface="+mn-cs"/>
                        </a:rPr>
                        <a:t>	</a:t>
                      </a:r>
                    </a:p>
                  </a:txBody>
                  <a:tcPr/>
                </a:tc>
                <a:extLst>
                  <a:ext uri="{0D108BD9-81ED-4DB2-BD59-A6C34878D82A}">
                    <a16:rowId xmlns:a16="http://schemas.microsoft.com/office/drawing/2014/main" val="371826827"/>
                  </a:ext>
                </a:extLst>
              </a:tr>
              <a:tr h="315971">
                <a:tc>
                  <a:txBody>
                    <a:bodyPr/>
                    <a:lstStyle/>
                    <a:p>
                      <a:pPr algn="ctr"/>
                      <a:r>
                        <a:rPr lang="ru-RU" dirty="0" smtClean="0">
                          <a:solidFill>
                            <a:schemeClr val="accent2">
                              <a:lumMod val="50000"/>
                            </a:schemeClr>
                          </a:solidFill>
                        </a:rPr>
                        <a:t>Приказ-196 (после 01.09.2023)</a:t>
                      </a:r>
                      <a:endParaRPr lang="ru-RU" dirty="0">
                        <a:solidFill>
                          <a:schemeClr val="accent2">
                            <a:lumMod val="50000"/>
                          </a:schemeClr>
                        </a:solidFill>
                      </a:endParaRPr>
                    </a:p>
                  </a:txBody>
                  <a:tcPr/>
                </a:tc>
                <a:extLst>
                  <a:ext uri="{0D108BD9-81ED-4DB2-BD59-A6C34878D82A}">
                    <a16:rowId xmlns:a16="http://schemas.microsoft.com/office/drawing/2014/main" val="229831522"/>
                  </a:ext>
                </a:extLst>
              </a:tr>
              <a:tr h="4083869">
                <a:tc>
                  <a:txBody>
                    <a:bodyPr/>
                    <a:lstStyle/>
                    <a:p>
                      <a:pPr algn="just"/>
                      <a:endParaRPr lang="ru-RU" sz="2000" b="0" i="0" u="none" strike="noStrike" kern="1200" baseline="0" dirty="0" smtClean="0">
                        <a:solidFill>
                          <a:srgbClr val="0070C0"/>
                        </a:solidFill>
                        <a:latin typeface="+mn-lt"/>
                        <a:ea typeface="+mn-ea"/>
                        <a:cs typeface="+mn-cs"/>
                      </a:endParaRPr>
                    </a:p>
                    <a:p>
                      <a:pPr algn="just"/>
                      <a:r>
                        <a:rPr lang="ru-RU" sz="2000" b="0" i="0" u="none" strike="noStrike" kern="1200" baseline="0" dirty="0" smtClean="0">
                          <a:solidFill>
                            <a:srgbClr val="0070C0"/>
                          </a:solidFill>
                          <a:latin typeface="+mn-lt"/>
                          <a:ea typeface="+mn-ea"/>
                          <a:cs typeface="+mn-cs"/>
                        </a:rPr>
                        <a:t>К заявлению в аттестационную комиссию прилагается ходатайство работодателя в аттестационную комиссию, характеризующее деятельность педагогического работника, направленную на совершенствование методической работы или наставничества непосредственно в образовательной организации (далее – ходатайство работодателя). </a:t>
                      </a:r>
                    </a:p>
                    <a:p>
                      <a:pPr algn="just"/>
                      <a:endParaRPr lang="ru-RU" sz="2000" b="0" i="0" u="none" strike="noStrike" kern="1200" baseline="0" dirty="0" smtClean="0">
                        <a:solidFill>
                          <a:srgbClr val="0070C0"/>
                        </a:solidFill>
                        <a:latin typeface="+mn-lt"/>
                        <a:ea typeface="+mn-ea"/>
                        <a:cs typeface="+mn-cs"/>
                      </a:endParaRPr>
                    </a:p>
                    <a:p>
                      <a:pPr algn="just"/>
                      <a:r>
                        <a:rPr lang="ru-RU" sz="2000" b="0" i="0" u="none" strike="noStrike" kern="1200" baseline="0" dirty="0" smtClean="0">
                          <a:solidFill>
                            <a:srgbClr val="0070C0"/>
                          </a:solidFill>
                          <a:latin typeface="+mn-lt"/>
                          <a:ea typeface="+mn-ea"/>
                          <a:cs typeface="+mn-cs"/>
                        </a:rPr>
                        <a:t>Ходатайство работодателя формируется на основе решения педагогического совета образовательной организации (иного коллегиального органа управления образовательной организации), на котором рассматривалась деятельность педагогического работника, осуществляющего методическую работу или наставничество, согласованного с выборным органом соответствующей первичной профсоюзной организации, а в отсутствие такового – с иным представительным органом (представителем) работников организации. </a:t>
                      </a:r>
                      <a:r>
                        <a:rPr lang="ru-RU" sz="1800" b="0" i="0" u="none" strike="noStrike" kern="1200" baseline="0" dirty="0" smtClean="0">
                          <a:solidFill>
                            <a:schemeClr val="dk1"/>
                          </a:solidFill>
                          <a:latin typeface="+mn-lt"/>
                          <a:ea typeface="+mn-ea"/>
                          <a:cs typeface="+mn-cs"/>
                        </a:rPr>
                        <a:t>	</a:t>
                      </a:r>
                    </a:p>
                    <a:p>
                      <a:r>
                        <a:rPr lang="ru-RU" sz="1800" b="0" i="0" u="none" strike="noStrike" kern="1200" baseline="0" dirty="0" smtClean="0">
                          <a:solidFill>
                            <a:schemeClr val="dk1"/>
                          </a:solidFill>
                          <a:latin typeface="+mn-lt"/>
                          <a:ea typeface="+mn-ea"/>
                          <a:cs typeface="+mn-cs"/>
                        </a:rPr>
                        <a:t>	</a:t>
                      </a:r>
                    </a:p>
                    <a:p>
                      <a:pPr algn="just"/>
                      <a:endParaRPr lang="ru-RU" sz="1800" b="0" i="0" u="none" strike="noStrike" kern="1200" baseline="0" dirty="0" smtClean="0">
                        <a:solidFill>
                          <a:schemeClr val="dk1"/>
                        </a:solidFill>
                        <a:latin typeface="+mn-lt"/>
                        <a:ea typeface="+mn-ea"/>
                        <a:cs typeface="+mn-cs"/>
                      </a:endParaRPr>
                    </a:p>
                  </a:txBody>
                  <a:tcPr>
                    <a:solidFill>
                      <a:schemeClr val="accent1">
                        <a:lumMod val="40000"/>
                        <a:lumOff val="60000"/>
                      </a:schemeClr>
                    </a:solidFill>
                  </a:tcPr>
                </a:tc>
                <a:extLst>
                  <a:ext uri="{0D108BD9-81ED-4DB2-BD59-A6C34878D82A}">
                    <a16:rowId xmlns:a16="http://schemas.microsoft.com/office/drawing/2014/main" val="476609340"/>
                  </a:ext>
                </a:extLst>
              </a:tr>
            </a:tbl>
          </a:graphicData>
        </a:graphic>
      </p:graphicFrame>
    </p:spTree>
    <p:extLst>
      <p:ext uri="{BB962C8B-B14F-4D97-AF65-F5344CB8AC3E}">
        <p14:creationId xmlns:p14="http://schemas.microsoft.com/office/powerpoint/2010/main" val="9442731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760784676"/>
              </p:ext>
            </p:extLst>
          </p:nvPr>
        </p:nvGraphicFramePr>
        <p:xfrm>
          <a:off x="435897" y="507859"/>
          <a:ext cx="11321142" cy="640080"/>
        </p:xfrm>
        <a:graphic>
          <a:graphicData uri="http://schemas.openxmlformats.org/drawingml/2006/table">
            <a:tbl>
              <a:tblPr firstRow="1" bandRow="1">
                <a:tableStyleId>{5C22544A-7EE6-4342-B048-85BDC9FD1C3A}</a:tableStyleId>
              </a:tblPr>
              <a:tblGrid>
                <a:gridCol w="11321142">
                  <a:extLst>
                    <a:ext uri="{9D8B030D-6E8A-4147-A177-3AD203B41FA5}">
                      <a16:colId xmlns:a16="http://schemas.microsoft.com/office/drawing/2014/main" val="489745937"/>
                    </a:ext>
                  </a:extLst>
                </a:gridCol>
              </a:tblGrid>
              <a:tr h="509780">
                <a:tc>
                  <a:txBody>
                    <a:bodyPr/>
                    <a:lstStyle/>
                    <a:p>
                      <a:pPr algn="ctr"/>
                      <a:r>
                        <a:rPr lang="ru-RU" sz="1800" b="1" i="0" u="none" strike="noStrike" kern="1200" baseline="0" dirty="0" smtClean="0">
                          <a:solidFill>
                            <a:schemeClr val="lt1"/>
                          </a:solidFill>
                          <a:latin typeface="+mn-lt"/>
                          <a:ea typeface="+mn-ea"/>
                          <a:cs typeface="+mn-cs"/>
                        </a:rPr>
                        <a:t>Ходатайство работодателя в аттестационную комиссию, характеризующее деятельность педагогического работника </a:t>
                      </a:r>
                      <a:r>
                        <a:rPr lang="ru-RU" sz="1800" b="0" i="0" u="none" strike="noStrike" kern="1200" baseline="0" dirty="0" smtClean="0">
                          <a:solidFill>
                            <a:schemeClr val="lt1"/>
                          </a:solidFill>
                          <a:latin typeface="+mn-lt"/>
                          <a:ea typeface="+mn-ea"/>
                          <a:cs typeface="+mn-cs"/>
                        </a:rPr>
                        <a:t>	</a:t>
                      </a:r>
                    </a:p>
                  </a:txBody>
                  <a:tcPr/>
                </a:tc>
                <a:extLst>
                  <a:ext uri="{0D108BD9-81ED-4DB2-BD59-A6C34878D82A}">
                    <a16:rowId xmlns:a16="http://schemas.microsoft.com/office/drawing/2014/main" val="371826827"/>
                  </a:ext>
                </a:extLst>
              </a:tr>
            </a:tbl>
          </a:graphicData>
        </a:graphic>
      </p:graphicFrame>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2104" y="1276205"/>
            <a:ext cx="3893574" cy="5469543"/>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0320" y="1274096"/>
            <a:ext cx="4110412" cy="5471652"/>
          </a:xfrm>
          <a:prstGeom prst="rect">
            <a:avLst/>
          </a:prstGeom>
        </p:spPr>
      </p:pic>
    </p:spTree>
    <p:extLst>
      <p:ext uri="{BB962C8B-B14F-4D97-AF65-F5344CB8AC3E}">
        <p14:creationId xmlns:p14="http://schemas.microsoft.com/office/powerpoint/2010/main" val="13508401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577997" y="2040428"/>
            <a:ext cx="10464800" cy="2554545"/>
          </a:xfrm>
          <a:prstGeom prst="rect">
            <a:avLst/>
          </a:prstGeom>
        </p:spPr>
        <p:txBody>
          <a:bodyPr wrap="square">
            <a:spAutoFit/>
          </a:bodyPr>
          <a:lstStyle/>
          <a:p>
            <a:pPr algn="ctr"/>
            <a:r>
              <a:rPr lang="ru-RU" sz="4000" b="1" dirty="0" smtClean="0">
                <a:solidFill>
                  <a:srgbClr val="002060"/>
                </a:solidFill>
                <a:latin typeface="Comic Sans MS" panose="030F0702030302020204" pitchFamily="66" charset="0"/>
              </a:rPr>
              <a:t>АТТЕСТАЦИЯ </a:t>
            </a:r>
            <a:r>
              <a:rPr lang="ru-RU" sz="4000" b="1" dirty="0">
                <a:solidFill>
                  <a:srgbClr val="002060"/>
                </a:solidFill>
                <a:latin typeface="Comic Sans MS" panose="030F0702030302020204" pitchFamily="66" charset="0"/>
              </a:rPr>
              <a:t>ПЕДАГОГИЧЕСКИХ РАБОТНИКОВ В ЦЕЛЯХ ПОДТВЕРЖДЕНИЯ СООТВЕТСТВИЯ ЗАНИМАЕМОЙ ДОЛЖНОСТИ </a:t>
            </a:r>
            <a:endParaRPr lang="ru-RU" sz="4000" dirty="0">
              <a:solidFill>
                <a:srgbClr val="002060"/>
              </a:solidFill>
              <a:latin typeface="Comic Sans MS" panose="030F0702030302020204" pitchFamily="66" charset="0"/>
            </a:endParaRPr>
          </a:p>
        </p:txBody>
      </p:sp>
    </p:spTree>
    <p:extLst>
      <p:ext uri="{BB962C8B-B14F-4D97-AF65-F5344CB8AC3E}">
        <p14:creationId xmlns:p14="http://schemas.microsoft.com/office/powerpoint/2010/main" val="458242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902294863"/>
              </p:ext>
            </p:extLst>
          </p:nvPr>
        </p:nvGraphicFramePr>
        <p:xfrm>
          <a:off x="435897" y="507859"/>
          <a:ext cx="11321142" cy="4815389"/>
        </p:xfrm>
        <a:graphic>
          <a:graphicData uri="http://schemas.openxmlformats.org/drawingml/2006/table">
            <a:tbl>
              <a:tblPr firstRow="1" bandRow="1">
                <a:tableStyleId>{5C22544A-7EE6-4342-B048-85BDC9FD1C3A}</a:tableStyleId>
              </a:tblPr>
              <a:tblGrid>
                <a:gridCol w="11321142">
                  <a:extLst>
                    <a:ext uri="{9D8B030D-6E8A-4147-A177-3AD203B41FA5}">
                      <a16:colId xmlns:a16="http://schemas.microsoft.com/office/drawing/2014/main" val="489745937"/>
                    </a:ext>
                  </a:extLst>
                </a:gridCol>
              </a:tblGrid>
              <a:tr h="332799">
                <a:tc>
                  <a:txBody>
                    <a:bodyPr/>
                    <a:lstStyle/>
                    <a:p>
                      <a:pPr algn="ctr"/>
                      <a:r>
                        <a:rPr lang="ru-RU" sz="1800" b="1" i="0" u="none" strike="noStrike" kern="1200" baseline="0" dirty="0" smtClean="0">
                          <a:solidFill>
                            <a:schemeClr val="lt1"/>
                          </a:solidFill>
                          <a:latin typeface="+mn-lt"/>
                          <a:ea typeface="+mn-ea"/>
                          <a:cs typeface="+mn-cs"/>
                        </a:rPr>
                        <a:t>Состав аттестационной комиссии </a:t>
                      </a:r>
                      <a:r>
                        <a:rPr lang="ru-RU" sz="1800" b="0" i="0" u="none" strike="noStrike" kern="1200" baseline="0" dirty="0" smtClean="0">
                          <a:solidFill>
                            <a:schemeClr val="lt1"/>
                          </a:solidFill>
                          <a:latin typeface="+mn-lt"/>
                          <a:ea typeface="+mn-ea"/>
                          <a:cs typeface="+mn-cs"/>
                        </a:rPr>
                        <a:t>	</a:t>
                      </a:r>
                    </a:p>
                  </a:txBody>
                  <a:tcPr/>
                </a:tc>
                <a:extLst>
                  <a:ext uri="{0D108BD9-81ED-4DB2-BD59-A6C34878D82A}">
                    <a16:rowId xmlns:a16="http://schemas.microsoft.com/office/drawing/2014/main" val="371826827"/>
                  </a:ext>
                </a:extLst>
              </a:tr>
              <a:tr h="315971">
                <a:tc>
                  <a:txBody>
                    <a:bodyPr/>
                    <a:lstStyle/>
                    <a:p>
                      <a:pPr algn="ctr"/>
                      <a:r>
                        <a:rPr lang="ru-RU" dirty="0" smtClean="0">
                          <a:solidFill>
                            <a:schemeClr val="accent2">
                              <a:lumMod val="50000"/>
                            </a:schemeClr>
                          </a:solidFill>
                        </a:rPr>
                        <a:t>Приказ-196 (после 01.09.2023)</a:t>
                      </a:r>
                      <a:endParaRPr lang="ru-RU" dirty="0">
                        <a:solidFill>
                          <a:schemeClr val="accent2">
                            <a:lumMod val="50000"/>
                          </a:schemeClr>
                        </a:solidFill>
                      </a:endParaRPr>
                    </a:p>
                  </a:txBody>
                  <a:tcPr/>
                </a:tc>
                <a:extLst>
                  <a:ext uri="{0D108BD9-81ED-4DB2-BD59-A6C34878D82A}">
                    <a16:rowId xmlns:a16="http://schemas.microsoft.com/office/drawing/2014/main" val="229831522"/>
                  </a:ext>
                </a:extLst>
              </a:tr>
              <a:tr h="4083869">
                <a:tc>
                  <a:txBody>
                    <a:bodyPr/>
                    <a:lstStyle/>
                    <a:p>
                      <a:endParaRPr lang="ru-RU" sz="1800" b="0" i="0" u="none" strike="noStrike" kern="1200" baseline="0" dirty="0" smtClean="0">
                        <a:solidFill>
                          <a:schemeClr val="dk1"/>
                        </a:solidFill>
                        <a:latin typeface="+mn-lt"/>
                        <a:ea typeface="+mn-ea"/>
                        <a:cs typeface="+mn-cs"/>
                      </a:endParaRPr>
                    </a:p>
                    <a:p>
                      <a:pPr algn="just"/>
                      <a:r>
                        <a:rPr lang="ru-RU" sz="2000" b="0" i="0" u="none" strike="noStrike" kern="1200" baseline="0" dirty="0" smtClean="0">
                          <a:solidFill>
                            <a:srgbClr val="0070C0"/>
                          </a:solidFill>
                          <a:latin typeface="+mn-lt"/>
                          <a:ea typeface="+mn-ea"/>
                          <a:cs typeface="+mn-cs"/>
                        </a:rPr>
                        <a:t>49. Сроки рассмотрения аттестационными комиссиями заявлений в аттестационную комиссию определяются в соответствии с абзацем первым пункта 31 настоящего Порядка. </a:t>
                      </a:r>
                    </a:p>
                    <a:p>
                      <a:pPr algn="just"/>
                      <a:endParaRPr lang="ru-RU" sz="2000" b="0" i="0" u="none" strike="noStrike" kern="1200" baseline="0" dirty="0" smtClean="0">
                        <a:solidFill>
                          <a:srgbClr val="0070C0"/>
                        </a:solidFill>
                        <a:latin typeface="+mn-lt"/>
                        <a:ea typeface="+mn-ea"/>
                        <a:cs typeface="+mn-cs"/>
                      </a:endParaRPr>
                    </a:p>
                    <a:p>
                      <a:pPr algn="just"/>
                      <a:r>
                        <a:rPr lang="ru-RU" sz="2000" b="0" i="0" u="none" strike="noStrike" kern="1200" baseline="0" dirty="0" smtClean="0">
                          <a:solidFill>
                            <a:srgbClr val="0070C0"/>
                          </a:solidFill>
                          <a:latin typeface="+mn-lt"/>
                          <a:ea typeface="+mn-ea"/>
                          <a:cs typeface="+mn-cs"/>
                        </a:rPr>
                        <a:t>Педагогические работники имеют право не позднее чем за 5 рабочих дней до проведения заседания аттестационной комиссии направлять в аттестационную комиссию дополнительные сведения, характеризующие их методическую или наставническую деятельность. </a:t>
                      </a:r>
                    </a:p>
                    <a:p>
                      <a:pPr algn="just"/>
                      <a:endParaRPr lang="ru-RU" sz="2000" b="0" i="0" u="none" strike="noStrike" kern="1200" baseline="0" dirty="0" smtClean="0">
                        <a:solidFill>
                          <a:srgbClr val="0070C0"/>
                        </a:solidFill>
                        <a:latin typeface="+mn-lt"/>
                        <a:ea typeface="+mn-ea"/>
                        <a:cs typeface="+mn-cs"/>
                      </a:endParaRPr>
                    </a:p>
                    <a:p>
                      <a:pPr algn="just"/>
                      <a:r>
                        <a:rPr lang="ru-RU" sz="2000" b="0" i="0" u="none" strike="noStrike" kern="1200" baseline="0" dirty="0" smtClean="0">
                          <a:solidFill>
                            <a:srgbClr val="0070C0"/>
                          </a:solidFill>
                          <a:latin typeface="+mn-lt"/>
                          <a:ea typeface="+mn-ea"/>
                          <a:cs typeface="+mn-cs"/>
                        </a:rPr>
                        <a:t>Продолжительность аттестации для каждого педагогического работника определяется в соответствии с пунктом 32 настоящего Порядка. 	</a:t>
                      </a:r>
                    </a:p>
                    <a:p>
                      <a:r>
                        <a:rPr lang="ru-RU" sz="1800" b="0" i="0" u="none" strike="noStrike" kern="1200" baseline="0" dirty="0" smtClean="0">
                          <a:solidFill>
                            <a:schemeClr val="dk1"/>
                          </a:solidFill>
                          <a:latin typeface="+mn-lt"/>
                          <a:ea typeface="+mn-ea"/>
                          <a:cs typeface="+mn-cs"/>
                        </a:rPr>
                        <a:t>	</a:t>
                      </a:r>
                    </a:p>
                    <a:p>
                      <a:pPr algn="just"/>
                      <a:endParaRPr lang="ru-RU" sz="1800" b="0" i="0" u="none" strike="noStrike" kern="1200" baseline="0" dirty="0" smtClean="0">
                        <a:solidFill>
                          <a:schemeClr val="dk1"/>
                        </a:solidFill>
                        <a:latin typeface="+mn-lt"/>
                        <a:ea typeface="+mn-ea"/>
                        <a:cs typeface="+mn-cs"/>
                      </a:endParaRPr>
                    </a:p>
                  </a:txBody>
                  <a:tcPr>
                    <a:solidFill>
                      <a:schemeClr val="accent1">
                        <a:lumMod val="40000"/>
                        <a:lumOff val="60000"/>
                      </a:schemeClr>
                    </a:solidFill>
                  </a:tcPr>
                </a:tc>
                <a:extLst>
                  <a:ext uri="{0D108BD9-81ED-4DB2-BD59-A6C34878D82A}">
                    <a16:rowId xmlns:a16="http://schemas.microsoft.com/office/drawing/2014/main" val="476609340"/>
                  </a:ext>
                </a:extLst>
              </a:tr>
            </a:tbl>
          </a:graphicData>
        </a:graphic>
      </p:graphicFrame>
    </p:spTree>
    <p:extLst>
      <p:ext uri="{BB962C8B-B14F-4D97-AF65-F5344CB8AC3E}">
        <p14:creationId xmlns:p14="http://schemas.microsoft.com/office/powerpoint/2010/main" val="10210443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3761669459"/>
              </p:ext>
            </p:extLst>
          </p:nvPr>
        </p:nvGraphicFramePr>
        <p:xfrm>
          <a:off x="421149" y="271885"/>
          <a:ext cx="11321142" cy="6309360"/>
        </p:xfrm>
        <a:graphic>
          <a:graphicData uri="http://schemas.openxmlformats.org/drawingml/2006/table">
            <a:tbl>
              <a:tblPr firstRow="1" bandRow="1">
                <a:tableStyleId>{5C22544A-7EE6-4342-B048-85BDC9FD1C3A}</a:tableStyleId>
              </a:tblPr>
              <a:tblGrid>
                <a:gridCol w="11321142">
                  <a:extLst>
                    <a:ext uri="{9D8B030D-6E8A-4147-A177-3AD203B41FA5}">
                      <a16:colId xmlns:a16="http://schemas.microsoft.com/office/drawing/2014/main" val="489745937"/>
                    </a:ext>
                  </a:extLst>
                </a:gridCol>
              </a:tblGrid>
              <a:tr h="351350">
                <a:tc>
                  <a:txBody>
                    <a:bodyPr/>
                    <a:lstStyle/>
                    <a:p>
                      <a:pPr algn="ctr"/>
                      <a:r>
                        <a:rPr lang="ru-RU" sz="1800" b="1" i="0" u="none" strike="noStrike" kern="1200" baseline="0" dirty="0" smtClean="0">
                          <a:solidFill>
                            <a:schemeClr val="lt1"/>
                          </a:solidFill>
                          <a:latin typeface="+mn-lt"/>
                          <a:ea typeface="+mn-ea"/>
                          <a:cs typeface="+mn-cs"/>
                        </a:rPr>
                        <a:t>Состав аттестационной комиссии </a:t>
                      </a:r>
                      <a:r>
                        <a:rPr lang="ru-RU" sz="1800" b="0" i="0" u="none" strike="noStrike" kern="1200" baseline="0" dirty="0" smtClean="0">
                          <a:solidFill>
                            <a:schemeClr val="lt1"/>
                          </a:solidFill>
                          <a:latin typeface="+mn-lt"/>
                          <a:ea typeface="+mn-ea"/>
                          <a:cs typeface="+mn-cs"/>
                        </a:rPr>
                        <a:t>	</a:t>
                      </a:r>
                    </a:p>
                  </a:txBody>
                  <a:tcPr/>
                </a:tc>
                <a:extLst>
                  <a:ext uri="{0D108BD9-81ED-4DB2-BD59-A6C34878D82A}">
                    <a16:rowId xmlns:a16="http://schemas.microsoft.com/office/drawing/2014/main" val="371826827"/>
                  </a:ext>
                </a:extLst>
              </a:tr>
              <a:tr h="351350">
                <a:tc>
                  <a:txBody>
                    <a:bodyPr/>
                    <a:lstStyle/>
                    <a:p>
                      <a:pPr algn="ctr"/>
                      <a:r>
                        <a:rPr lang="ru-RU" dirty="0" smtClean="0">
                          <a:solidFill>
                            <a:schemeClr val="accent2">
                              <a:lumMod val="50000"/>
                            </a:schemeClr>
                          </a:solidFill>
                        </a:rPr>
                        <a:t>Приказ-196 (после 01.09.2023)</a:t>
                      </a:r>
                      <a:endParaRPr lang="ru-RU" dirty="0">
                        <a:solidFill>
                          <a:schemeClr val="accent2">
                            <a:lumMod val="50000"/>
                          </a:schemeClr>
                        </a:solidFill>
                      </a:endParaRPr>
                    </a:p>
                  </a:txBody>
                  <a:tcPr/>
                </a:tc>
                <a:extLst>
                  <a:ext uri="{0D108BD9-81ED-4DB2-BD59-A6C34878D82A}">
                    <a16:rowId xmlns:a16="http://schemas.microsoft.com/office/drawing/2014/main" val="229831522"/>
                  </a:ext>
                </a:extLst>
              </a:tr>
              <a:tr h="5499958">
                <a:tc>
                  <a:txBody>
                    <a:bodyPr/>
                    <a:lstStyle/>
                    <a:p>
                      <a:r>
                        <a:rPr lang="ru-RU" sz="1800" b="0" i="0" u="none" strike="noStrike" kern="1200" baseline="0" dirty="0" smtClean="0">
                          <a:solidFill>
                            <a:srgbClr val="0070C0"/>
                          </a:solidFill>
                          <a:latin typeface="+mn-lt"/>
                          <a:ea typeface="+mn-ea"/>
                          <a:cs typeface="+mn-cs"/>
                        </a:rPr>
                        <a:t>50. Квалификационная категория "педагог-методист" устанавливается педагогическим работникам на основе следующих показателей деятельности, не входящей в должностные обязанности по занимаемой в организации должности: </a:t>
                      </a:r>
                    </a:p>
                    <a:p>
                      <a:endParaRPr lang="ru-RU" sz="1800" b="0" i="0" u="none" strike="noStrike" kern="1200" baseline="0" dirty="0" smtClean="0">
                        <a:solidFill>
                          <a:srgbClr val="0070C0"/>
                        </a:solidFill>
                        <a:latin typeface="+mn-lt"/>
                        <a:ea typeface="+mn-ea"/>
                        <a:cs typeface="+mn-cs"/>
                      </a:endParaRPr>
                    </a:p>
                    <a:p>
                      <a:pPr marL="285750" indent="-285750">
                        <a:buFont typeface="Wingdings" panose="05000000000000000000" pitchFamily="2" charset="2"/>
                        <a:buChar char="ü"/>
                      </a:pPr>
                      <a:r>
                        <a:rPr lang="ru-RU" sz="1800" b="0" i="0" u="none" strike="noStrike" kern="1200" baseline="0" dirty="0" smtClean="0">
                          <a:solidFill>
                            <a:srgbClr val="0070C0"/>
                          </a:solidFill>
                          <a:latin typeface="+mn-lt"/>
                          <a:ea typeface="+mn-ea"/>
                          <a:cs typeface="+mn-cs"/>
                        </a:rPr>
                        <a:t>руководства методическим объединением педагогических работников образовательной организации и активного участия в методической работе образовательной организации; </a:t>
                      </a:r>
                    </a:p>
                    <a:p>
                      <a:pPr marL="285750" indent="-285750">
                        <a:buFont typeface="Wingdings" panose="05000000000000000000" pitchFamily="2" charset="2"/>
                        <a:buChar char="ü"/>
                      </a:pPr>
                      <a:endParaRPr lang="ru-RU" sz="1800" b="0" i="0" u="none" strike="noStrike" kern="1200" baseline="0" dirty="0" smtClean="0">
                        <a:solidFill>
                          <a:srgbClr val="0070C0"/>
                        </a:solidFill>
                        <a:latin typeface="+mn-lt"/>
                        <a:ea typeface="+mn-ea"/>
                        <a:cs typeface="+mn-cs"/>
                      </a:endParaRPr>
                    </a:p>
                    <a:p>
                      <a:pPr marL="285750" indent="-285750">
                        <a:buFont typeface="Wingdings" panose="05000000000000000000" pitchFamily="2" charset="2"/>
                        <a:buChar char="ü"/>
                      </a:pPr>
                      <a:r>
                        <a:rPr lang="ru-RU" sz="1800" b="0" i="0" u="none" strike="noStrike" kern="1200" baseline="0" dirty="0" smtClean="0">
                          <a:solidFill>
                            <a:srgbClr val="0070C0"/>
                          </a:solidFill>
                          <a:latin typeface="+mn-lt"/>
                          <a:ea typeface="+mn-ea"/>
                          <a:cs typeface="+mn-cs"/>
                        </a:rPr>
                        <a:t>руководства разработкой программно-методического сопровождения образовательного процесса, в том числе методического сопровождения реализации инновационных образовательных программ и проектов в образовательной организации; </a:t>
                      </a:r>
                    </a:p>
                    <a:p>
                      <a:pPr marL="285750" indent="-285750">
                        <a:buFont typeface="Wingdings" panose="05000000000000000000" pitchFamily="2" charset="2"/>
                        <a:buChar char="ü"/>
                      </a:pPr>
                      <a:endParaRPr lang="ru-RU" sz="1800" b="0" i="0" u="none" strike="noStrike" kern="1200" baseline="0" dirty="0" smtClean="0">
                        <a:solidFill>
                          <a:srgbClr val="0070C0"/>
                        </a:solidFill>
                        <a:latin typeface="+mn-lt"/>
                        <a:ea typeface="+mn-ea"/>
                        <a:cs typeface="+mn-cs"/>
                      </a:endParaRPr>
                    </a:p>
                    <a:p>
                      <a:pPr marL="285750" indent="-285750">
                        <a:buFont typeface="Wingdings" panose="05000000000000000000" pitchFamily="2" charset="2"/>
                        <a:buChar char="ü"/>
                      </a:pPr>
                      <a:r>
                        <a:rPr lang="ru-RU" sz="1800" b="0" i="0" u="none" strike="noStrike" kern="1200" baseline="0" dirty="0" smtClean="0">
                          <a:solidFill>
                            <a:srgbClr val="0070C0"/>
                          </a:solidFill>
                          <a:latin typeface="+mn-lt"/>
                          <a:ea typeface="+mn-ea"/>
                          <a:cs typeface="+mn-cs"/>
                        </a:rPr>
                        <a:t>методической поддержки педагогических работников образовательной организации при подготовке к участию в профессиональных конкурсах; </a:t>
                      </a:r>
                    </a:p>
                    <a:p>
                      <a:pPr marL="285750" indent="-285750">
                        <a:buFont typeface="Wingdings" panose="05000000000000000000" pitchFamily="2" charset="2"/>
                        <a:buChar char="ü"/>
                      </a:pPr>
                      <a:endParaRPr lang="ru-RU" sz="1800" b="0" i="0" u="none" strike="noStrike" kern="1200" baseline="0" dirty="0" smtClean="0">
                        <a:solidFill>
                          <a:srgbClr val="0070C0"/>
                        </a:solidFill>
                        <a:latin typeface="+mn-lt"/>
                        <a:ea typeface="+mn-ea"/>
                        <a:cs typeface="+mn-cs"/>
                      </a:endParaRPr>
                    </a:p>
                    <a:p>
                      <a:pPr marL="285750" indent="-285750">
                        <a:buFont typeface="Wingdings" panose="05000000000000000000" pitchFamily="2" charset="2"/>
                        <a:buChar char="ü"/>
                      </a:pPr>
                      <a:r>
                        <a:rPr lang="ru-RU" sz="1800" b="0" i="0" u="none" strike="noStrike" kern="1200" baseline="0" dirty="0" smtClean="0">
                          <a:solidFill>
                            <a:srgbClr val="0070C0"/>
                          </a:solidFill>
                          <a:latin typeface="+mn-lt"/>
                          <a:ea typeface="+mn-ea"/>
                          <a:cs typeface="+mn-cs"/>
                        </a:rPr>
                        <a:t>участия в методической поддержке (сопровождении) педагогических работников образовательной организации, направленной на их профессиональное развитие, преодоление профессиональных дефицитов; </a:t>
                      </a:r>
                    </a:p>
                    <a:p>
                      <a:pPr marL="285750" indent="-285750">
                        <a:buFont typeface="Wingdings" panose="05000000000000000000" pitchFamily="2" charset="2"/>
                        <a:buChar char="ü"/>
                      </a:pPr>
                      <a:endParaRPr lang="ru-RU" sz="1800" b="0" i="0" u="none" strike="noStrike" kern="1200" baseline="0" dirty="0" smtClean="0">
                        <a:solidFill>
                          <a:srgbClr val="0070C0"/>
                        </a:solidFill>
                        <a:latin typeface="+mn-lt"/>
                        <a:ea typeface="+mn-ea"/>
                        <a:cs typeface="+mn-cs"/>
                      </a:endParaRPr>
                    </a:p>
                    <a:p>
                      <a:pPr marL="285750" indent="-285750">
                        <a:buFont typeface="Wingdings" panose="05000000000000000000" pitchFamily="2" charset="2"/>
                        <a:buChar char="ü"/>
                      </a:pPr>
                      <a:r>
                        <a:rPr lang="ru-RU" sz="1800" b="0" i="0" u="none" strike="noStrike" kern="1200" baseline="0" dirty="0" smtClean="0">
                          <a:solidFill>
                            <a:srgbClr val="0070C0"/>
                          </a:solidFill>
                          <a:latin typeface="+mn-lt"/>
                          <a:ea typeface="+mn-ea"/>
                          <a:cs typeface="+mn-cs"/>
                        </a:rPr>
                        <a:t>передачи опыта по применению в образовательной организации авторских учебных и (или) учебно-методических разработок. </a:t>
                      </a:r>
                    </a:p>
                  </a:txBody>
                  <a:tcPr>
                    <a:solidFill>
                      <a:schemeClr val="accent1">
                        <a:lumMod val="40000"/>
                        <a:lumOff val="60000"/>
                      </a:schemeClr>
                    </a:solidFill>
                  </a:tcPr>
                </a:tc>
                <a:extLst>
                  <a:ext uri="{0D108BD9-81ED-4DB2-BD59-A6C34878D82A}">
                    <a16:rowId xmlns:a16="http://schemas.microsoft.com/office/drawing/2014/main" val="476609340"/>
                  </a:ext>
                </a:extLst>
              </a:tr>
            </a:tbl>
          </a:graphicData>
        </a:graphic>
      </p:graphicFrame>
    </p:spTree>
    <p:extLst>
      <p:ext uri="{BB962C8B-B14F-4D97-AF65-F5344CB8AC3E}">
        <p14:creationId xmlns:p14="http://schemas.microsoft.com/office/powerpoint/2010/main" val="93488378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4178116943"/>
              </p:ext>
            </p:extLst>
          </p:nvPr>
        </p:nvGraphicFramePr>
        <p:xfrm>
          <a:off x="421149" y="271885"/>
          <a:ext cx="11321142" cy="6231478"/>
        </p:xfrm>
        <a:graphic>
          <a:graphicData uri="http://schemas.openxmlformats.org/drawingml/2006/table">
            <a:tbl>
              <a:tblPr firstRow="1" bandRow="1">
                <a:tableStyleId>{5C22544A-7EE6-4342-B048-85BDC9FD1C3A}</a:tableStyleId>
              </a:tblPr>
              <a:tblGrid>
                <a:gridCol w="11321142">
                  <a:extLst>
                    <a:ext uri="{9D8B030D-6E8A-4147-A177-3AD203B41FA5}">
                      <a16:colId xmlns:a16="http://schemas.microsoft.com/office/drawing/2014/main" val="489745937"/>
                    </a:ext>
                  </a:extLst>
                </a:gridCol>
              </a:tblGrid>
              <a:tr h="351350">
                <a:tc>
                  <a:txBody>
                    <a:bodyPr/>
                    <a:lstStyle/>
                    <a:p>
                      <a:pPr algn="ctr"/>
                      <a:r>
                        <a:rPr lang="ru-RU" sz="1800" b="1" i="0" u="none" strike="noStrike" kern="1200" baseline="0" dirty="0" smtClean="0">
                          <a:solidFill>
                            <a:schemeClr val="lt1"/>
                          </a:solidFill>
                          <a:latin typeface="+mn-lt"/>
                          <a:ea typeface="+mn-ea"/>
                          <a:cs typeface="+mn-cs"/>
                        </a:rPr>
                        <a:t>Состав аттестационной комиссии </a:t>
                      </a:r>
                      <a:r>
                        <a:rPr lang="ru-RU" sz="1800" b="0" i="0" u="none" strike="noStrike" kern="1200" baseline="0" dirty="0" smtClean="0">
                          <a:solidFill>
                            <a:schemeClr val="lt1"/>
                          </a:solidFill>
                          <a:latin typeface="+mn-lt"/>
                          <a:ea typeface="+mn-ea"/>
                          <a:cs typeface="+mn-cs"/>
                        </a:rPr>
                        <a:t>	</a:t>
                      </a:r>
                    </a:p>
                  </a:txBody>
                  <a:tcPr/>
                </a:tc>
                <a:extLst>
                  <a:ext uri="{0D108BD9-81ED-4DB2-BD59-A6C34878D82A}">
                    <a16:rowId xmlns:a16="http://schemas.microsoft.com/office/drawing/2014/main" val="371826827"/>
                  </a:ext>
                </a:extLst>
              </a:tr>
              <a:tr h="351350">
                <a:tc>
                  <a:txBody>
                    <a:bodyPr/>
                    <a:lstStyle/>
                    <a:p>
                      <a:pPr algn="ctr"/>
                      <a:r>
                        <a:rPr lang="ru-RU" dirty="0" smtClean="0">
                          <a:solidFill>
                            <a:schemeClr val="accent2">
                              <a:lumMod val="50000"/>
                            </a:schemeClr>
                          </a:solidFill>
                        </a:rPr>
                        <a:t>Приказ-196 (после 01.09.2023)</a:t>
                      </a:r>
                      <a:endParaRPr lang="ru-RU" dirty="0">
                        <a:solidFill>
                          <a:schemeClr val="accent2">
                            <a:lumMod val="50000"/>
                          </a:schemeClr>
                        </a:solidFill>
                      </a:endParaRPr>
                    </a:p>
                  </a:txBody>
                  <a:tcPr/>
                </a:tc>
                <a:extLst>
                  <a:ext uri="{0D108BD9-81ED-4DB2-BD59-A6C34878D82A}">
                    <a16:rowId xmlns:a16="http://schemas.microsoft.com/office/drawing/2014/main" val="229831522"/>
                  </a:ext>
                </a:extLst>
              </a:tr>
              <a:tr h="5499958">
                <a:tc>
                  <a:txBody>
                    <a:bodyPr/>
                    <a:lstStyle/>
                    <a:p>
                      <a:endParaRPr lang="ru-RU" sz="1800" b="0" i="0" u="none" strike="noStrike" kern="1200" baseline="0" dirty="0" smtClean="0">
                        <a:solidFill>
                          <a:schemeClr val="dk1"/>
                        </a:solidFill>
                        <a:latin typeface="+mn-lt"/>
                        <a:ea typeface="+mn-ea"/>
                        <a:cs typeface="+mn-cs"/>
                      </a:endParaRPr>
                    </a:p>
                    <a:p>
                      <a:pPr algn="just"/>
                      <a:r>
                        <a:rPr lang="ru-RU" sz="1800" b="0" i="0" u="none" strike="noStrike" kern="1200" baseline="0" dirty="0" smtClean="0">
                          <a:solidFill>
                            <a:srgbClr val="0070C0"/>
                          </a:solidFill>
                          <a:latin typeface="+mn-lt"/>
                          <a:ea typeface="+mn-ea"/>
                          <a:cs typeface="+mn-cs"/>
                        </a:rPr>
                        <a:t>51. Квалификационная категория "педагог-наставник" устанавливается педагогическим работникам на основе следующих показателей деятельности, не входящей в должностные обязанности по занимаемой в организации должности: </a:t>
                      </a:r>
                    </a:p>
                    <a:p>
                      <a:pPr algn="just"/>
                      <a:endParaRPr lang="ru-RU" sz="1800" b="0" i="0" u="none" strike="noStrike" kern="1200" baseline="0" dirty="0" smtClean="0">
                        <a:solidFill>
                          <a:srgbClr val="0070C0"/>
                        </a:solidFill>
                        <a:latin typeface="+mn-lt"/>
                        <a:ea typeface="+mn-ea"/>
                        <a:cs typeface="+mn-cs"/>
                      </a:endParaRPr>
                    </a:p>
                    <a:p>
                      <a:pPr marL="285750" indent="-285750" algn="just">
                        <a:buFont typeface="Wingdings" panose="05000000000000000000" pitchFamily="2" charset="2"/>
                        <a:buChar char="ü"/>
                      </a:pPr>
                      <a:r>
                        <a:rPr lang="ru-RU" sz="1800" b="0" i="0" u="none" strike="noStrike" kern="1200" baseline="0" dirty="0" smtClean="0">
                          <a:solidFill>
                            <a:srgbClr val="0070C0"/>
                          </a:solidFill>
                          <a:latin typeface="+mn-lt"/>
                          <a:ea typeface="+mn-ea"/>
                          <a:cs typeface="+mn-cs"/>
                        </a:rPr>
                        <a:t>руководства практической подготовкой студентов, обучающихся по образовательным программам среднего профессионального образования и (или) образовательным программам высшего образования; </a:t>
                      </a:r>
                    </a:p>
                    <a:p>
                      <a:pPr marL="285750" indent="-285750" algn="just">
                        <a:buFont typeface="Wingdings" panose="05000000000000000000" pitchFamily="2" charset="2"/>
                        <a:buChar char="ü"/>
                      </a:pPr>
                      <a:endParaRPr lang="ru-RU" sz="1800" b="0" i="0" u="none" strike="noStrike" kern="1200" baseline="0" dirty="0" smtClean="0">
                        <a:solidFill>
                          <a:srgbClr val="0070C0"/>
                        </a:solidFill>
                        <a:latin typeface="+mn-lt"/>
                        <a:ea typeface="+mn-ea"/>
                        <a:cs typeface="+mn-cs"/>
                      </a:endParaRPr>
                    </a:p>
                    <a:p>
                      <a:pPr marL="285750" indent="-285750" algn="just">
                        <a:buFont typeface="Wingdings" panose="05000000000000000000" pitchFamily="2" charset="2"/>
                        <a:buChar char="ü"/>
                      </a:pPr>
                      <a:r>
                        <a:rPr lang="ru-RU" sz="1800" b="0" i="0" u="none" strike="noStrike" kern="1200" baseline="0" dirty="0" smtClean="0">
                          <a:solidFill>
                            <a:srgbClr val="0070C0"/>
                          </a:solidFill>
                          <a:latin typeface="+mn-lt"/>
                          <a:ea typeface="+mn-ea"/>
                          <a:cs typeface="+mn-cs"/>
                        </a:rPr>
                        <a:t>наставничества в отношении педагогических работников образовательной организации, активного сопровождения их профессионального развития в образовательной организации; </a:t>
                      </a:r>
                    </a:p>
                    <a:p>
                      <a:pPr marL="285750" indent="-285750" algn="just">
                        <a:buFont typeface="Wingdings" panose="05000000000000000000" pitchFamily="2" charset="2"/>
                        <a:buChar char="ü"/>
                      </a:pPr>
                      <a:endParaRPr lang="ru-RU" sz="1800" b="0" i="0" u="none" strike="noStrike" kern="1200" baseline="0" dirty="0" smtClean="0">
                        <a:solidFill>
                          <a:srgbClr val="0070C0"/>
                        </a:solidFill>
                        <a:latin typeface="+mn-lt"/>
                        <a:ea typeface="+mn-ea"/>
                        <a:cs typeface="+mn-cs"/>
                      </a:endParaRPr>
                    </a:p>
                    <a:p>
                      <a:pPr marL="285750" indent="-285750" algn="just">
                        <a:buFont typeface="Wingdings" panose="05000000000000000000" pitchFamily="2" charset="2"/>
                        <a:buChar char="ü"/>
                      </a:pPr>
                      <a:r>
                        <a:rPr lang="ru-RU" sz="1800" b="0" i="0" u="none" strike="noStrike" kern="1200" baseline="0" dirty="0" smtClean="0">
                          <a:solidFill>
                            <a:srgbClr val="0070C0"/>
                          </a:solidFill>
                          <a:latin typeface="+mn-lt"/>
                          <a:ea typeface="+mn-ea"/>
                          <a:cs typeface="+mn-cs"/>
                        </a:rPr>
                        <a:t>содействия в подготовке педагогических работников, в том числе из числа молодых специалистов, к участию в конкурсах профессионального (педагогического) мастерства; </a:t>
                      </a:r>
                    </a:p>
                    <a:p>
                      <a:pPr marL="285750" indent="-285750" algn="just">
                        <a:buFont typeface="Wingdings" panose="05000000000000000000" pitchFamily="2" charset="2"/>
                        <a:buChar char="ü"/>
                      </a:pPr>
                      <a:endParaRPr lang="ru-RU" sz="1800" b="0" i="0" u="none" strike="noStrike" kern="1200" baseline="0" dirty="0" smtClean="0">
                        <a:solidFill>
                          <a:srgbClr val="0070C0"/>
                        </a:solidFill>
                        <a:latin typeface="+mn-lt"/>
                        <a:ea typeface="+mn-ea"/>
                        <a:cs typeface="+mn-cs"/>
                      </a:endParaRPr>
                    </a:p>
                    <a:p>
                      <a:pPr marL="285750" indent="-285750" algn="just">
                        <a:buFont typeface="Wingdings" panose="05000000000000000000" pitchFamily="2" charset="2"/>
                        <a:buChar char="ü"/>
                      </a:pPr>
                      <a:r>
                        <a:rPr lang="ru-RU" sz="1800" b="0" i="0" u="none" strike="noStrike" kern="1200" baseline="0" dirty="0" smtClean="0">
                          <a:solidFill>
                            <a:srgbClr val="0070C0"/>
                          </a:solidFill>
                          <a:latin typeface="+mn-lt"/>
                          <a:ea typeface="+mn-ea"/>
                          <a:cs typeface="+mn-cs"/>
                        </a:rPr>
                        <a:t>распространения авторских подходов и методических разработок в области наставнической деятельности в образовательной организации. </a:t>
                      </a:r>
                    </a:p>
                    <a:p>
                      <a:r>
                        <a:rPr lang="ru-RU" sz="1800" b="0" i="0" u="none" strike="noStrike" kern="1200" baseline="0" dirty="0" smtClean="0">
                          <a:solidFill>
                            <a:schemeClr val="dk1"/>
                          </a:solidFill>
                          <a:latin typeface="+mn-lt"/>
                          <a:ea typeface="+mn-ea"/>
                          <a:cs typeface="+mn-cs"/>
                        </a:rPr>
                        <a:t>	</a:t>
                      </a:r>
                    </a:p>
                  </a:txBody>
                  <a:tcPr>
                    <a:solidFill>
                      <a:schemeClr val="accent1">
                        <a:lumMod val="40000"/>
                        <a:lumOff val="60000"/>
                      </a:schemeClr>
                    </a:solidFill>
                  </a:tcPr>
                </a:tc>
                <a:extLst>
                  <a:ext uri="{0D108BD9-81ED-4DB2-BD59-A6C34878D82A}">
                    <a16:rowId xmlns:a16="http://schemas.microsoft.com/office/drawing/2014/main" val="476609340"/>
                  </a:ext>
                </a:extLst>
              </a:tr>
            </a:tbl>
          </a:graphicData>
        </a:graphic>
      </p:graphicFrame>
    </p:spTree>
    <p:extLst>
      <p:ext uri="{BB962C8B-B14F-4D97-AF65-F5344CB8AC3E}">
        <p14:creationId xmlns:p14="http://schemas.microsoft.com/office/powerpoint/2010/main" val="11485028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13138389"/>
              </p:ext>
            </p:extLst>
          </p:nvPr>
        </p:nvGraphicFramePr>
        <p:xfrm>
          <a:off x="421149" y="271886"/>
          <a:ext cx="11321142" cy="6398275"/>
        </p:xfrm>
        <a:graphic>
          <a:graphicData uri="http://schemas.openxmlformats.org/drawingml/2006/table">
            <a:tbl>
              <a:tblPr firstRow="1" bandRow="1">
                <a:tableStyleId>{5C22544A-7EE6-4342-B048-85BDC9FD1C3A}</a:tableStyleId>
              </a:tblPr>
              <a:tblGrid>
                <a:gridCol w="11321142">
                  <a:extLst>
                    <a:ext uri="{9D8B030D-6E8A-4147-A177-3AD203B41FA5}">
                      <a16:colId xmlns:a16="http://schemas.microsoft.com/office/drawing/2014/main" val="489745937"/>
                    </a:ext>
                  </a:extLst>
                </a:gridCol>
              </a:tblGrid>
              <a:tr h="354172">
                <a:tc>
                  <a:txBody>
                    <a:bodyPr/>
                    <a:lstStyle/>
                    <a:p>
                      <a:pPr algn="ctr"/>
                      <a:r>
                        <a:rPr lang="ru-RU" sz="1800" b="1" i="0" u="none" strike="noStrike" kern="1200" baseline="0" dirty="0" smtClean="0">
                          <a:solidFill>
                            <a:schemeClr val="lt1"/>
                          </a:solidFill>
                          <a:latin typeface="+mn-lt"/>
                          <a:ea typeface="+mn-ea"/>
                          <a:cs typeface="+mn-cs"/>
                        </a:rPr>
                        <a:t>Состав аттестационной комиссии </a:t>
                      </a:r>
                      <a:r>
                        <a:rPr lang="ru-RU" sz="1800" b="0" i="0" u="none" strike="noStrike" kern="1200" baseline="0" dirty="0" smtClean="0">
                          <a:solidFill>
                            <a:schemeClr val="lt1"/>
                          </a:solidFill>
                          <a:latin typeface="+mn-lt"/>
                          <a:ea typeface="+mn-ea"/>
                          <a:cs typeface="+mn-cs"/>
                        </a:rPr>
                        <a:t>	</a:t>
                      </a:r>
                    </a:p>
                  </a:txBody>
                  <a:tcPr/>
                </a:tc>
                <a:extLst>
                  <a:ext uri="{0D108BD9-81ED-4DB2-BD59-A6C34878D82A}">
                    <a16:rowId xmlns:a16="http://schemas.microsoft.com/office/drawing/2014/main" val="371826827"/>
                  </a:ext>
                </a:extLst>
              </a:tr>
              <a:tr h="354172">
                <a:tc>
                  <a:txBody>
                    <a:bodyPr/>
                    <a:lstStyle/>
                    <a:p>
                      <a:pPr algn="ctr"/>
                      <a:r>
                        <a:rPr lang="ru-RU" dirty="0" smtClean="0">
                          <a:solidFill>
                            <a:schemeClr val="accent2">
                              <a:lumMod val="50000"/>
                            </a:schemeClr>
                          </a:solidFill>
                        </a:rPr>
                        <a:t>Приказ-196 (после 01.09.2023)</a:t>
                      </a:r>
                      <a:endParaRPr lang="ru-RU" dirty="0">
                        <a:solidFill>
                          <a:schemeClr val="accent2">
                            <a:lumMod val="50000"/>
                          </a:schemeClr>
                        </a:solidFill>
                      </a:endParaRPr>
                    </a:p>
                  </a:txBody>
                  <a:tcPr/>
                </a:tc>
                <a:extLst>
                  <a:ext uri="{0D108BD9-81ED-4DB2-BD59-A6C34878D82A}">
                    <a16:rowId xmlns:a16="http://schemas.microsoft.com/office/drawing/2014/main" val="229831522"/>
                  </a:ext>
                </a:extLst>
              </a:tr>
              <a:tr h="5666755">
                <a:tc>
                  <a:txBody>
                    <a:bodyPr/>
                    <a:lstStyle/>
                    <a:p>
                      <a:endParaRPr lang="ru-RU" sz="1800" b="0" i="0" u="none" strike="noStrike" kern="1200" baseline="0" dirty="0" smtClean="0">
                        <a:solidFill>
                          <a:schemeClr val="dk1"/>
                        </a:solidFill>
                        <a:latin typeface="+mn-lt"/>
                        <a:ea typeface="+mn-ea"/>
                        <a:cs typeface="+mn-cs"/>
                      </a:endParaRPr>
                    </a:p>
                    <a:p>
                      <a:pPr algn="just"/>
                      <a:r>
                        <a:rPr lang="ru-RU" sz="2000" b="0" i="0" u="none" strike="noStrike" kern="1200" baseline="0" dirty="0" smtClean="0">
                          <a:solidFill>
                            <a:srgbClr val="0070C0"/>
                          </a:solidFill>
                          <a:latin typeface="+mn-lt"/>
                          <a:ea typeface="+mn-ea"/>
                          <a:cs typeface="+mn-cs"/>
                        </a:rPr>
                        <a:t>52. Оценка деятельности педагогических работников в целях установления квалификационных категорий "педагог-методист" и "педагог-наставник" осуществляется аттестационной комиссией </a:t>
                      </a:r>
                      <a:r>
                        <a:rPr lang="ru-RU" sz="2000" b="1" i="0" u="sng" strike="noStrike" kern="1200" baseline="0" dirty="0" smtClean="0">
                          <a:solidFill>
                            <a:srgbClr val="0070C0"/>
                          </a:solidFill>
                          <a:latin typeface="+mn-lt"/>
                          <a:ea typeface="+mn-ea"/>
                          <a:cs typeface="+mn-cs"/>
                        </a:rPr>
                        <a:t>на основе ходатайства </a:t>
                      </a:r>
                      <a:r>
                        <a:rPr lang="ru-RU" sz="2000" b="0" i="0" u="sng" strike="noStrike" kern="1200" baseline="0" dirty="0" smtClean="0">
                          <a:solidFill>
                            <a:srgbClr val="0070C0"/>
                          </a:solidFill>
                          <a:latin typeface="+mn-lt"/>
                          <a:ea typeface="+mn-ea"/>
                          <a:cs typeface="+mn-cs"/>
                        </a:rPr>
                        <a:t>работодателя,</a:t>
                      </a:r>
                      <a:r>
                        <a:rPr lang="ru-RU" sz="2000" b="0" i="0" u="none" strike="noStrike" kern="1200" baseline="0" dirty="0" smtClean="0">
                          <a:solidFill>
                            <a:srgbClr val="0070C0"/>
                          </a:solidFill>
                          <a:latin typeface="+mn-lt"/>
                          <a:ea typeface="+mn-ea"/>
                          <a:cs typeface="+mn-cs"/>
                        </a:rPr>
                        <a:t> предусмотренного пунктом 48 настоящего Порядка, </a:t>
                      </a:r>
                      <a:r>
                        <a:rPr lang="ru-RU" sz="2000" b="1" i="0" u="sng" strike="noStrike" kern="1200" baseline="0" dirty="0" smtClean="0">
                          <a:solidFill>
                            <a:srgbClr val="0070C0"/>
                          </a:solidFill>
                          <a:latin typeface="+mn-lt"/>
                          <a:ea typeface="+mn-ea"/>
                          <a:cs typeface="+mn-cs"/>
                        </a:rPr>
                        <a:t>а также показателей</a:t>
                      </a:r>
                      <a:r>
                        <a:rPr lang="ru-RU" sz="2000" b="1" i="0" u="none" strike="noStrike" kern="1200" baseline="0" dirty="0" smtClean="0">
                          <a:solidFill>
                            <a:srgbClr val="0070C0"/>
                          </a:solidFill>
                          <a:latin typeface="+mn-lt"/>
                          <a:ea typeface="+mn-ea"/>
                          <a:cs typeface="+mn-cs"/>
                        </a:rPr>
                        <a:t>, </a:t>
                      </a:r>
                      <a:r>
                        <a:rPr lang="ru-RU" sz="2000" b="0" i="0" u="none" strike="noStrike" kern="1200" baseline="0" dirty="0" smtClean="0">
                          <a:solidFill>
                            <a:srgbClr val="0070C0"/>
                          </a:solidFill>
                          <a:latin typeface="+mn-lt"/>
                          <a:ea typeface="+mn-ea"/>
                          <a:cs typeface="+mn-cs"/>
                        </a:rPr>
                        <a:t>предусмотренных пунктами 50, 51 настоящего Порядка, характеризующих дополнительную деятельность педагогических работников, направленную на совершенствование методической работы или наставничества непосредственно в образовательной организации, не входящую в должностные обязанности по занимаемой в организации должности. </a:t>
                      </a:r>
                    </a:p>
                    <a:p>
                      <a:pPr algn="just"/>
                      <a:r>
                        <a:rPr lang="ru-RU" sz="2000" b="0" i="0" u="none" strike="noStrike" kern="1200" baseline="0" dirty="0" smtClean="0">
                          <a:solidFill>
                            <a:srgbClr val="0070C0"/>
                          </a:solidFill>
                          <a:latin typeface="+mn-lt"/>
                          <a:ea typeface="+mn-ea"/>
                          <a:cs typeface="+mn-cs"/>
                        </a:rPr>
                        <a:t>	</a:t>
                      </a:r>
                    </a:p>
                    <a:p>
                      <a:pPr algn="just"/>
                      <a:r>
                        <a:rPr lang="ru-RU" sz="2000" b="0" i="0" u="none" strike="noStrike" kern="1200" baseline="0" dirty="0" smtClean="0">
                          <a:solidFill>
                            <a:srgbClr val="0070C0"/>
                          </a:solidFill>
                          <a:latin typeface="+mn-lt"/>
                          <a:ea typeface="+mn-ea"/>
                          <a:cs typeface="+mn-cs"/>
                        </a:rPr>
                        <a:t>53. По результатам аттестации аттестационная комиссия принимает одно из следующих решений: </a:t>
                      </a:r>
                    </a:p>
                    <a:p>
                      <a:pPr algn="just"/>
                      <a:r>
                        <a:rPr lang="ru-RU" sz="2000" b="0" i="0" u="none" strike="noStrike" kern="1200" baseline="0" dirty="0" smtClean="0">
                          <a:solidFill>
                            <a:srgbClr val="0070C0"/>
                          </a:solidFill>
                          <a:latin typeface="+mn-lt"/>
                          <a:ea typeface="+mn-ea"/>
                          <a:cs typeface="+mn-cs"/>
                        </a:rPr>
                        <a:t>- установить квалификационную категорию "педагог-методист", квалификационную категорию "педагог-наставник" (указывается должность педагогического работника, по которой устанавливается квалификационная категория); </a:t>
                      </a:r>
                    </a:p>
                    <a:p>
                      <a:pPr marL="342900" indent="-342900" algn="just">
                        <a:buFontTx/>
                        <a:buChar char="-"/>
                      </a:pPr>
                      <a:r>
                        <a:rPr lang="ru-RU" sz="2000" b="0" i="0" u="none" strike="noStrike" kern="1200" baseline="0" dirty="0" smtClean="0">
                          <a:solidFill>
                            <a:srgbClr val="0070C0"/>
                          </a:solidFill>
                          <a:latin typeface="+mn-lt"/>
                          <a:ea typeface="+mn-ea"/>
                          <a:cs typeface="+mn-cs"/>
                        </a:rPr>
                        <a:t>отказать в установлении квалификационной категории "педагог-методист", квалификационной категории "педагог-наставник" (указывается должность, по которой педагогическому работнику отказывается в установлении квалификационной категории).</a:t>
                      </a:r>
                    </a:p>
                  </a:txBody>
                  <a:tcPr>
                    <a:solidFill>
                      <a:schemeClr val="accent1">
                        <a:lumMod val="40000"/>
                        <a:lumOff val="60000"/>
                      </a:schemeClr>
                    </a:solidFill>
                  </a:tcPr>
                </a:tc>
                <a:extLst>
                  <a:ext uri="{0D108BD9-81ED-4DB2-BD59-A6C34878D82A}">
                    <a16:rowId xmlns:a16="http://schemas.microsoft.com/office/drawing/2014/main" val="476609340"/>
                  </a:ext>
                </a:extLst>
              </a:tr>
            </a:tbl>
          </a:graphicData>
        </a:graphic>
      </p:graphicFrame>
    </p:spTree>
    <p:extLst>
      <p:ext uri="{BB962C8B-B14F-4D97-AF65-F5344CB8AC3E}">
        <p14:creationId xmlns:p14="http://schemas.microsoft.com/office/powerpoint/2010/main" val="9928802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24330076"/>
              </p:ext>
            </p:extLst>
          </p:nvPr>
        </p:nvGraphicFramePr>
        <p:xfrm>
          <a:off x="421149" y="271885"/>
          <a:ext cx="11321142" cy="6278880"/>
        </p:xfrm>
        <a:graphic>
          <a:graphicData uri="http://schemas.openxmlformats.org/drawingml/2006/table">
            <a:tbl>
              <a:tblPr firstRow="1" bandRow="1">
                <a:tableStyleId>{5C22544A-7EE6-4342-B048-85BDC9FD1C3A}</a:tableStyleId>
              </a:tblPr>
              <a:tblGrid>
                <a:gridCol w="11321142">
                  <a:extLst>
                    <a:ext uri="{9D8B030D-6E8A-4147-A177-3AD203B41FA5}">
                      <a16:colId xmlns:a16="http://schemas.microsoft.com/office/drawing/2014/main" val="489745937"/>
                    </a:ext>
                  </a:extLst>
                </a:gridCol>
              </a:tblGrid>
              <a:tr h="332201">
                <a:tc>
                  <a:txBody>
                    <a:bodyPr/>
                    <a:lstStyle/>
                    <a:p>
                      <a:pPr algn="ctr"/>
                      <a:r>
                        <a:rPr lang="ru-RU" sz="1800" b="1" i="0" u="none" strike="noStrike" kern="1200" baseline="0" dirty="0" smtClean="0">
                          <a:solidFill>
                            <a:schemeClr val="lt1"/>
                          </a:solidFill>
                          <a:latin typeface="+mn-lt"/>
                          <a:ea typeface="+mn-ea"/>
                          <a:cs typeface="+mn-cs"/>
                        </a:rPr>
                        <a:t>Состав аттестационной комиссии </a:t>
                      </a:r>
                      <a:r>
                        <a:rPr lang="ru-RU" sz="1800" b="0" i="0" u="none" strike="noStrike" kern="1200" baseline="0" dirty="0" smtClean="0">
                          <a:solidFill>
                            <a:schemeClr val="lt1"/>
                          </a:solidFill>
                          <a:latin typeface="+mn-lt"/>
                          <a:ea typeface="+mn-ea"/>
                          <a:cs typeface="+mn-cs"/>
                        </a:rPr>
                        <a:t>	</a:t>
                      </a:r>
                    </a:p>
                  </a:txBody>
                  <a:tcPr/>
                </a:tc>
                <a:extLst>
                  <a:ext uri="{0D108BD9-81ED-4DB2-BD59-A6C34878D82A}">
                    <a16:rowId xmlns:a16="http://schemas.microsoft.com/office/drawing/2014/main" val="371826827"/>
                  </a:ext>
                </a:extLst>
              </a:tr>
              <a:tr h="332201">
                <a:tc>
                  <a:txBody>
                    <a:bodyPr/>
                    <a:lstStyle/>
                    <a:p>
                      <a:pPr algn="ctr"/>
                      <a:r>
                        <a:rPr lang="ru-RU" dirty="0" smtClean="0">
                          <a:solidFill>
                            <a:schemeClr val="accent2">
                              <a:lumMod val="50000"/>
                            </a:schemeClr>
                          </a:solidFill>
                        </a:rPr>
                        <a:t>Приказ-196 (после 01.09.2023)</a:t>
                      </a:r>
                      <a:endParaRPr lang="ru-RU" dirty="0">
                        <a:solidFill>
                          <a:schemeClr val="accent2">
                            <a:lumMod val="50000"/>
                          </a:schemeClr>
                        </a:solidFill>
                      </a:endParaRPr>
                    </a:p>
                  </a:txBody>
                  <a:tcPr/>
                </a:tc>
                <a:extLst>
                  <a:ext uri="{0D108BD9-81ED-4DB2-BD59-A6C34878D82A}">
                    <a16:rowId xmlns:a16="http://schemas.microsoft.com/office/drawing/2014/main" val="229831522"/>
                  </a:ext>
                </a:extLst>
              </a:tr>
              <a:tr h="5287532">
                <a:tc>
                  <a:txBody>
                    <a:bodyPr/>
                    <a:lstStyle/>
                    <a:p>
                      <a:pPr algn="just"/>
                      <a:r>
                        <a:rPr lang="ru-RU" sz="2000" b="0" i="0" u="none" strike="noStrike" kern="1200" baseline="0" dirty="0" smtClean="0">
                          <a:solidFill>
                            <a:srgbClr val="0070C0"/>
                          </a:solidFill>
                          <a:latin typeface="+mn-lt"/>
                          <a:ea typeface="+mn-ea"/>
                          <a:cs typeface="+mn-cs"/>
                        </a:rPr>
                        <a:t>54. Решение аттестационной комиссией принимается в порядке и на условиях, предусмотренных пунктом 39 настоящего Порядка. </a:t>
                      </a:r>
                    </a:p>
                    <a:p>
                      <a:pPr algn="just"/>
                      <a:endParaRPr lang="ru-RU" sz="2000" b="0" i="0" u="none" strike="noStrike" kern="1200" baseline="0" dirty="0" smtClean="0">
                        <a:solidFill>
                          <a:srgbClr val="0070C0"/>
                        </a:solidFill>
                        <a:latin typeface="+mn-lt"/>
                        <a:ea typeface="+mn-ea"/>
                        <a:cs typeface="+mn-cs"/>
                      </a:endParaRPr>
                    </a:p>
                    <a:p>
                      <a:pPr algn="just"/>
                      <a:r>
                        <a:rPr lang="ru-RU" sz="2000" b="0" i="0" u="none" strike="noStrike" kern="1200" baseline="0" dirty="0" smtClean="0">
                          <a:solidFill>
                            <a:srgbClr val="0070C0"/>
                          </a:solidFill>
                          <a:latin typeface="+mn-lt"/>
                          <a:ea typeface="+mn-ea"/>
                          <a:cs typeface="+mn-cs"/>
                        </a:rPr>
                        <a:t>55. Решение аттестационной комиссии вступает в силу со дня его вынесения и является основанием для дифференциации оплаты труда педагогических работников за наличие квалификационных категорий "педагог-методист", "педагог-наставник" при условии выполнения дополнительных обязанностей, связанных с методической работой или наставнической деятельностью. 	</a:t>
                      </a:r>
                    </a:p>
                    <a:p>
                      <a:pPr algn="just"/>
                      <a:endParaRPr lang="ru-RU" sz="2000" b="0" i="0" u="none" strike="noStrike" kern="1200" baseline="0" dirty="0" smtClean="0">
                        <a:solidFill>
                          <a:srgbClr val="0070C0"/>
                        </a:solidFill>
                        <a:latin typeface="+mn-lt"/>
                        <a:ea typeface="+mn-ea"/>
                        <a:cs typeface="+mn-cs"/>
                      </a:endParaRPr>
                    </a:p>
                    <a:p>
                      <a:pPr algn="just"/>
                      <a:r>
                        <a:rPr lang="ru-RU" sz="2000" b="0" i="0" u="none" strike="noStrike" kern="1200" baseline="0" dirty="0" smtClean="0">
                          <a:solidFill>
                            <a:srgbClr val="0070C0"/>
                          </a:solidFill>
                          <a:latin typeface="+mn-lt"/>
                          <a:ea typeface="+mn-ea"/>
                          <a:cs typeface="+mn-cs"/>
                        </a:rPr>
                        <a:t>56. На основании решений аттестационных комиссий органы, указанные в пункте 25 настоящего Порядка, издают соответствующие распорядительные акты об установлении квалификационной категории "педагог-методист", квалификационной категории "педагог-наставник" в порядке, установленном пунктом 42 настоящего Порядка. </a:t>
                      </a:r>
                    </a:p>
                    <a:p>
                      <a:pPr algn="just"/>
                      <a:endParaRPr lang="ru-RU" sz="2000" b="0" i="0" u="none" strike="noStrike" kern="1200" baseline="0" dirty="0" smtClean="0">
                        <a:solidFill>
                          <a:srgbClr val="0070C0"/>
                        </a:solidFill>
                        <a:latin typeface="+mn-lt"/>
                        <a:ea typeface="+mn-ea"/>
                        <a:cs typeface="+mn-cs"/>
                      </a:endParaRPr>
                    </a:p>
                    <a:p>
                      <a:pPr algn="just"/>
                      <a:r>
                        <a:rPr lang="ru-RU" sz="2000" b="0" i="0" u="none" strike="noStrike" kern="1200" baseline="0" dirty="0" smtClean="0">
                          <a:solidFill>
                            <a:srgbClr val="0070C0"/>
                          </a:solidFill>
                          <a:latin typeface="+mn-lt"/>
                          <a:ea typeface="+mn-ea"/>
                          <a:cs typeface="+mn-cs"/>
                        </a:rPr>
                        <a:t>На основании указанных распорядительных актов работодатели вносят соответствующие записи в трудовые книжки педагогических работников и (или) в сведения об их трудовой деятельности.</a:t>
                      </a:r>
                      <a:r>
                        <a:rPr lang="ru-RU" sz="1800" b="0" i="0" u="none" strike="noStrike" kern="1200" baseline="0" dirty="0" smtClean="0">
                          <a:solidFill>
                            <a:schemeClr val="dk1"/>
                          </a:solidFill>
                          <a:latin typeface="+mn-lt"/>
                          <a:ea typeface="+mn-ea"/>
                          <a:cs typeface="+mn-cs"/>
                        </a:rPr>
                        <a:t> 		</a:t>
                      </a:r>
                    </a:p>
                    <a:p>
                      <a:endParaRPr lang="ru-RU" sz="1800" b="0" i="0" u="none" strike="noStrike" kern="1200" baseline="0" dirty="0" smtClean="0">
                        <a:solidFill>
                          <a:schemeClr val="dk1"/>
                        </a:solidFill>
                        <a:latin typeface="+mn-lt"/>
                        <a:ea typeface="+mn-ea"/>
                        <a:cs typeface="+mn-cs"/>
                      </a:endParaRPr>
                    </a:p>
                  </a:txBody>
                  <a:tcPr>
                    <a:solidFill>
                      <a:schemeClr val="accent1">
                        <a:lumMod val="40000"/>
                        <a:lumOff val="60000"/>
                      </a:schemeClr>
                    </a:solidFill>
                  </a:tcPr>
                </a:tc>
                <a:extLst>
                  <a:ext uri="{0D108BD9-81ED-4DB2-BD59-A6C34878D82A}">
                    <a16:rowId xmlns:a16="http://schemas.microsoft.com/office/drawing/2014/main" val="476609340"/>
                  </a:ext>
                </a:extLst>
              </a:tr>
            </a:tbl>
          </a:graphicData>
        </a:graphic>
      </p:graphicFrame>
    </p:spTree>
    <p:extLst>
      <p:ext uri="{BB962C8B-B14F-4D97-AF65-F5344CB8AC3E}">
        <p14:creationId xmlns:p14="http://schemas.microsoft.com/office/powerpoint/2010/main" val="99976000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221104685"/>
              </p:ext>
            </p:extLst>
          </p:nvPr>
        </p:nvGraphicFramePr>
        <p:xfrm>
          <a:off x="421149" y="271885"/>
          <a:ext cx="11321142" cy="6177820"/>
        </p:xfrm>
        <a:graphic>
          <a:graphicData uri="http://schemas.openxmlformats.org/drawingml/2006/table">
            <a:tbl>
              <a:tblPr firstRow="1" bandRow="1">
                <a:tableStyleId>{5C22544A-7EE6-4342-B048-85BDC9FD1C3A}</a:tableStyleId>
              </a:tblPr>
              <a:tblGrid>
                <a:gridCol w="11321142">
                  <a:extLst>
                    <a:ext uri="{9D8B030D-6E8A-4147-A177-3AD203B41FA5}">
                      <a16:colId xmlns:a16="http://schemas.microsoft.com/office/drawing/2014/main" val="489745937"/>
                    </a:ext>
                  </a:extLst>
                </a:gridCol>
              </a:tblGrid>
              <a:tr h="524528">
                <a:tc>
                  <a:txBody>
                    <a:bodyPr/>
                    <a:lstStyle/>
                    <a:p>
                      <a:pPr algn="ctr"/>
                      <a:r>
                        <a:rPr lang="ru-RU" sz="1800" b="1" i="0" u="none" strike="noStrike" kern="1200" baseline="0" dirty="0" smtClean="0">
                          <a:solidFill>
                            <a:schemeClr val="lt1"/>
                          </a:solidFill>
                          <a:latin typeface="+mn-lt"/>
                          <a:ea typeface="+mn-ea"/>
                          <a:cs typeface="+mn-cs"/>
                        </a:rPr>
                        <a:t>Состав аттестационной комиссии </a:t>
                      </a:r>
                      <a:r>
                        <a:rPr lang="ru-RU" sz="1800" b="0" i="0" u="none" strike="noStrike" kern="1200" baseline="0" dirty="0" smtClean="0">
                          <a:solidFill>
                            <a:schemeClr val="lt1"/>
                          </a:solidFill>
                          <a:latin typeface="+mn-lt"/>
                          <a:ea typeface="+mn-ea"/>
                          <a:cs typeface="+mn-cs"/>
                        </a:rPr>
                        <a:t>	</a:t>
                      </a:r>
                    </a:p>
                  </a:txBody>
                  <a:tcPr/>
                </a:tc>
                <a:extLst>
                  <a:ext uri="{0D108BD9-81ED-4DB2-BD59-A6C34878D82A}">
                    <a16:rowId xmlns:a16="http://schemas.microsoft.com/office/drawing/2014/main" val="371826827"/>
                  </a:ext>
                </a:extLst>
              </a:tr>
              <a:tr h="332201">
                <a:tc>
                  <a:txBody>
                    <a:bodyPr/>
                    <a:lstStyle/>
                    <a:p>
                      <a:pPr algn="ctr"/>
                      <a:r>
                        <a:rPr lang="ru-RU" dirty="0" smtClean="0">
                          <a:solidFill>
                            <a:schemeClr val="accent2">
                              <a:lumMod val="50000"/>
                            </a:schemeClr>
                          </a:solidFill>
                        </a:rPr>
                        <a:t>Приказ-196 (после 01.09.2023)</a:t>
                      </a:r>
                      <a:endParaRPr lang="ru-RU" dirty="0">
                        <a:solidFill>
                          <a:schemeClr val="accent2">
                            <a:lumMod val="50000"/>
                          </a:schemeClr>
                        </a:solidFill>
                      </a:endParaRPr>
                    </a:p>
                  </a:txBody>
                  <a:tcPr/>
                </a:tc>
                <a:extLst>
                  <a:ext uri="{0D108BD9-81ED-4DB2-BD59-A6C34878D82A}">
                    <a16:rowId xmlns:a16="http://schemas.microsoft.com/office/drawing/2014/main" val="229831522"/>
                  </a:ext>
                </a:extLst>
              </a:tr>
              <a:tr h="5287532">
                <a:tc>
                  <a:txBody>
                    <a:bodyPr/>
                    <a:lstStyle/>
                    <a:p>
                      <a:pPr algn="just"/>
                      <a:endParaRPr lang="ru-RU" sz="2000" b="0" i="0" u="none" strike="noStrike" kern="1200" baseline="0" dirty="0" smtClean="0">
                        <a:solidFill>
                          <a:srgbClr val="0070C0"/>
                        </a:solidFill>
                        <a:latin typeface="+mn-lt"/>
                        <a:ea typeface="+mn-ea"/>
                        <a:cs typeface="+mn-cs"/>
                      </a:endParaRPr>
                    </a:p>
                    <a:p>
                      <a:pPr algn="just"/>
                      <a:r>
                        <a:rPr lang="ru-RU" sz="2000" b="0" i="0" u="none" strike="noStrike" kern="1200" baseline="0" dirty="0" smtClean="0">
                          <a:solidFill>
                            <a:srgbClr val="0070C0"/>
                          </a:solidFill>
                          <a:latin typeface="+mn-lt"/>
                          <a:ea typeface="+mn-ea"/>
                          <a:cs typeface="+mn-cs"/>
                        </a:rPr>
                        <a:t>57. При принятии в отношении педагогического работника решения аттестационной комиссии об отказе в установлении квалификационной категории "педагог-методист" или квалификационной категории "педагог-наставник" проведение аттестации в целях установления таких квалификационных категорий осуществляется не ранее чем через один год после принятия аттестационной комиссией соответствующего решения. 	</a:t>
                      </a:r>
                    </a:p>
                    <a:p>
                      <a:pPr algn="just"/>
                      <a:endParaRPr lang="ru-RU" sz="2000" b="0" i="0" u="none" strike="noStrike" kern="1200" baseline="0" dirty="0" smtClean="0">
                        <a:solidFill>
                          <a:srgbClr val="0070C0"/>
                        </a:solidFill>
                        <a:latin typeface="+mn-lt"/>
                        <a:ea typeface="+mn-ea"/>
                        <a:cs typeface="+mn-cs"/>
                      </a:endParaRPr>
                    </a:p>
                    <a:p>
                      <a:pPr algn="just"/>
                      <a:r>
                        <a:rPr lang="ru-RU" sz="2000" b="0" i="0" u="none" strike="noStrike" kern="1200" baseline="0" dirty="0" smtClean="0">
                          <a:solidFill>
                            <a:srgbClr val="0070C0"/>
                          </a:solidFill>
                          <a:latin typeface="+mn-lt"/>
                          <a:ea typeface="+mn-ea"/>
                          <a:cs typeface="+mn-cs"/>
                        </a:rPr>
                        <a:t>58. Результаты аттестации в целях установления квалификационной категории "педагог-методист" или "педагог-наставник" педагогический работник вправе обжаловать в соответствии с законодательством Российской Федерации. 	</a:t>
                      </a:r>
                    </a:p>
                    <a:p>
                      <a:pPr algn="just"/>
                      <a:endParaRPr lang="ru-RU" sz="2000" b="0" i="0" u="none" strike="noStrike" kern="1200" baseline="0" dirty="0" smtClean="0">
                        <a:solidFill>
                          <a:srgbClr val="0070C0"/>
                        </a:solidFill>
                        <a:latin typeface="+mn-lt"/>
                        <a:ea typeface="+mn-ea"/>
                        <a:cs typeface="+mn-cs"/>
                      </a:endParaRPr>
                    </a:p>
                    <a:p>
                      <a:pPr algn="just"/>
                      <a:r>
                        <a:rPr lang="ru-RU" sz="2000" b="0" i="0" u="none" strike="noStrike" kern="1200" baseline="0" dirty="0" smtClean="0">
                          <a:solidFill>
                            <a:srgbClr val="0070C0"/>
                          </a:solidFill>
                          <a:latin typeface="+mn-lt"/>
                          <a:ea typeface="+mn-ea"/>
                          <a:cs typeface="+mn-cs"/>
                        </a:rPr>
                        <a:t>59. Квалификационные категории ("педагог-методист", "педагог-наставник"), установленные педагогическим работникам, сохраняются при переходе в другую организацию, в том числе расположенную в другом субъекте Российской Федерации. 	</a:t>
                      </a:r>
                    </a:p>
                    <a:p>
                      <a:endParaRPr lang="ru-RU" sz="1800" b="0" i="0" u="none" strike="noStrike" kern="1200" baseline="0" dirty="0" smtClean="0">
                        <a:solidFill>
                          <a:schemeClr val="dk1"/>
                        </a:solidFill>
                        <a:latin typeface="+mn-lt"/>
                        <a:ea typeface="+mn-ea"/>
                        <a:cs typeface="+mn-cs"/>
                      </a:endParaRPr>
                    </a:p>
                  </a:txBody>
                  <a:tcPr>
                    <a:solidFill>
                      <a:schemeClr val="accent1">
                        <a:lumMod val="40000"/>
                        <a:lumOff val="60000"/>
                      </a:schemeClr>
                    </a:solidFill>
                  </a:tcPr>
                </a:tc>
                <a:extLst>
                  <a:ext uri="{0D108BD9-81ED-4DB2-BD59-A6C34878D82A}">
                    <a16:rowId xmlns:a16="http://schemas.microsoft.com/office/drawing/2014/main" val="476609340"/>
                  </a:ext>
                </a:extLst>
              </a:tr>
            </a:tbl>
          </a:graphicData>
        </a:graphic>
      </p:graphicFrame>
    </p:spTree>
    <p:extLst>
      <p:ext uri="{BB962C8B-B14F-4D97-AF65-F5344CB8AC3E}">
        <p14:creationId xmlns:p14="http://schemas.microsoft.com/office/powerpoint/2010/main" val="14660493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052862688"/>
              </p:ext>
            </p:extLst>
          </p:nvPr>
        </p:nvGraphicFramePr>
        <p:xfrm>
          <a:off x="421149" y="271885"/>
          <a:ext cx="11321142" cy="5752326"/>
        </p:xfrm>
        <a:graphic>
          <a:graphicData uri="http://schemas.openxmlformats.org/drawingml/2006/table">
            <a:tbl>
              <a:tblPr firstRow="1" bandRow="1">
                <a:tableStyleId>{5C22544A-7EE6-4342-B048-85BDC9FD1C3A}</a:tableStyleId>
              </a:tblPr>
              <a:tblGrid>
                <a:gridCol w="4412108">
                  <a:extLst>
                    <a:ext uri="{9D8B030D-6E8A-4147-A177-3AD203B41FA5}">
                      <a16:colId xmlns:a16="http://schemas.microsoft.com/office/drawing/2014/main" val="489745937"/>
                    </a:ext>
                  </a:extLst>
                </a:gridCol>
                <a:gridCol w="6909034">
                  <a:extLst>
                    <a:ext uri="{9D8B030D-6E8A-4147-A177-3AD203B41FA5}">
                      <a16:colId xmlns:a16="http://schemas.microsoft.com/office/drawing/2014/main" val="728795707"/>
                    </a:ext>
                  </a:extLst>
                </a:gridCol>
              </a:tblGrid>
              <a:tr h="446572">
                <a:tc gridSpan="2">
                  <a:txBody>
                    <a:bodyPr/>
                    <a:lstStyle/>
                    <a:p>
                      <a:pPr algn="ctr"/>
                      <a:r>
                        <a:rPr lang="ru-RU" sz="1800" b="1" i="0" u="none" strike="noStrike" kern="1200" baseline="0" dirty="0" smtClean="0">
                          <a:solidFill>
                            <a:schemeClr val="lt1"/>
                          </a:solidFill>
                          <a:latin typeface="+mn-lt"/>
                          <a:ea typeface="+mn-ea"/>
                          <a:cs typeface="+mn-cs"/>
                        </a:rPr>
                        <a:t>Ответы на вопросы</a:t>
                      </a:r>
                      <a:endParaRPr lang="ru-RU" sz="1800" b="0" i="0" u="none" strike="noStrike" kern="1200" baseline="0" dirty="0" smtClean="0">
                        <a:solidFill>
                          <a:schemeClr val="lt1"/>
                        </a:solidFill>
                        <a:latin typeface="+mn-lt"/>
                        <a:ea typeface="+mn-ea"/>
                        <a:cs typeface="+mn-cs"/>
                      </a:endParaRPr>
                    </a:p>
                  </a:txBody>
                  <a:tcPr/>
                </a:tc>
                <a:tc hMerge="1">
                  <a:txBody>
                    <a:bodyPr/>
                    <a:lstStyle/>
                    <a:p>
                      <a:endParaRPr lang="ru-RU"/>
                    </a:p>
                  </a:txBody>
                  <a:tcPr/>
                </a:tc>
                <a:extLst>
                  <a:ext uri="{0D108BD9-81ED-4DB2-BD59-A6C34878D82A}">
                    <a16:rowId xmlns:a16="http://schemas.microsoft.com/office/drawing/2014/main" val="371826827"/>
                  </a:ext>
                </a:extLst>
              </a:tr>
              <a:tr h="556248">
                <a:tc>
                  <a:txBody>
                    <a:bodyPr/>
                    <a:lstStyle/>
                    <a:p>
                      <a:pPr algn="ctr"/>
                      <a:r>
                        <a:rPr lang="ru-RU" sz="2000" b="0" i="0" u="none" strike="noStrike" kern="1200" baseline="0" dirty="0" smtClean="0">
                          <a:solidFill>
                            <a:schemeClr val="dk1"/>
                          </a:solidFill>
                          <a:latin typeface="+mn-lt"/>
                          <a:ea typeface="+mn-ea"/>
                          <a:cs typeface="+mn-cs"/>
                        </a:rPr>
                        <a:t>Вопрос</a:t>
                      </a:r>
                    </a:p>
                  </a:txBody>
                  <a:tcPr>
                    <a:solidFill>
                      <a:schemeClr val="accent1">
                        <a:lumMod val="40000"/>
                        <a:lumOff val="60000"/>
                      </a:schemeClr>
                    </a:solidFill>
                  </a:tcPr>
                </a:tc>
                <a:tc>
                  <a:txBody>
                    <a:bodyPr/>
                    <a:lstStyle/>
                    <a:p>
                      <a:pPr algn="ctr"/>
                      <a:r>
                        <a:rPr lang="ru-RU" sz="2000" b="0" i="0" u="none" strike="noStrike" kern="1200" baseline="0" dirty="0" smtClean="0">
                          <a:solidFill>
                            <a:schemeClr val="dk1"/>
                          </a:solidFill>
                          <a:latin typeface="+mn-lt"/>
                          <a:ea typeface="+mn-ea"/>
                          <a:cs typeface="+mn-cs"/>
                        </a:rPr>
                        <a:t>Ответ</a:t>
                      </a:r>
                    </a:p>
                  </a:txBody>
                  <a:tcPr>
                    <a:solidFill>
                      <a:schemeClr val="accent1">
                        <a:lumMod val="40000"/>
                        <a:lumOff val="60000"/>
                      </a:schemeClr>
                    </a:solidFill>
                  </a:tcPr>
                </a:tc>
                <a:extLst>
                  <a:ext uri="{0D108BD9-81ED-4DB2-BD59-A6C34878D82A}">
                    <a16:rowId xmlns:a16="http://schemas.microsoft.com/office/drawing/2014/main" val="229831522"/>
                  </a:ext>
                </a:extLst>
              </a:tr>
              <a:tr h="4749506">
                <a:tc>
                  <a:txBody>
                    <a:bodyPr/>
                    <a:lstStyle/>
                    <a:p>
                      <a:r>
                        <a:rPr lang="ru-RU" sz="2000" kern="1200" dirty="0" smtClean="0">
                          <a:solidFill>
                            <a:schemeClr val="dk1"/>
                          </a:solidFill>
                          <a:effectLst/>
                          <a:latin typeface="+mn-lt"/>
                          <a:ea typeface="+mn-ea"/>
                          <a:cs typeface="+mn-cs"/>
                        </a:rPr>
                        <a:t>  Будут ли изменения по структуре подачи документов на присвоение категорий?</a:t>
                      </a:r>
                      <a:endParaRPr lang="ru-RU" sz="2000" b="0" i="0" u="none" strike="noStrike" kern="1200" baseline="0" dirty="0" smtClean="0">
                        <a:solidFill>
                          <a:schemeClr val="dk1"/>
                        </a:solidFill>
                        <a:latin typeface="+mn-lt"/>
                        <a:ea typeface="+mn-ea"/>
                        <a:cs typeface="+mn-cs"/>
                      </a:endParaRPr>
                    </a:p>
                  </a:txBody>
                  <a:tcPr>
                    <a:solidFill>
                      <a:schemeClr val="accent1">
                        <a:lumMod val="40000"/>
                        <a:lumOff val="60000"/>
                      </a:schemeClr>
                    </a:solidFill>
                  </a:tcPr>
                </a:tc>
                <a:tc>
                  <a:txBody>
                    <a:bodyPr/>
                    <a:lstStyle/>
                    <a:p>
                      <a:pPr algn="just"/>
                      <a:r>
                        <a:rPr lang="ru-RU" sz="2000" kern="1200" dirty="0" smtClean="0">
                          <a:solidFill>
                            <a:schemeClr val="dk1"/>
                          </a:solidFill>
                          <a:effectLst/>
                          <a:latin typeface="+mn-lt"/>
                          <a:ea typeface="+mn-ea"/>
                          <a:cs typeface="+mn-cs"/>
                        </a:rPr>
                        <a:t>  Процедура аттестации на присвоении квалификационных категории, как и ранее, будет осуществляться согласно следующим этапам:</a:t>
                      </a:r>
                    </a:p>
                    <a:p>
                      <a:pPr lvl="0" algn="just"/>
                      <a:r>
                        <a:rPr lang="ru-RU" sz="2000" kern="1200" dirty="0" smtClean="0">
                          <a:solidFill>
                            <a:schemeClr val="dk1"/>
                          </a:solidFill>
                          <a:effectLst/>
                          <a:latin typeface="+mn-lt"/>
                          <a:ea typeface="+mn-ea"/>
                          <a:cs typeface="+mn-cs"/>
                        </a:rPr>
                        <a:t>1. подача заявления в аттестационную комиссию; </a:t>
                      </a:r>
                    </a:p>
                    <a:p>
                      <a:pPr lvl="0" algn="just"/>
                      <a:r>
                        <a:rPr lang="ru-RU" sz="2000" kern="1200" dirty="0" smtClean="0">
                          <a:solidFill>
                            <a:schemeClr val="dk1"/>
                          </a:solidFill>
                          <a:effectLst/>
                          <a:latin typeface="+mn-lt"/>
                          <a:ea typeface="+mn-ea"/>
                          <a:cs typeface="+mn-cs"/>
                        </a:rPr>
                        <a:t>2. рассмотрение заявления аттестационной комиссии;</a:t>
                      </a:r>
                    </a:p>
                    <a:p>
                      <a:pPr algn="just"/>
                      <a:r>
                        <a:rPr lang="ru-RU" sz="2000" kern="1200" dirty="0" smtClean="0">
                          <a:solidFill>
                            <a:schemeClr val="dk1"/>
                          </a:solidFill>
                          <a:effectLst/>
                          <a:latin typeface="+mn-lt"/>
                          <a:ea typeface="+mn-ea"/>
                          <a:cs typeface="+mn-cs"/>
                        </a:rPr>
                        <a:t>3. вынесение решения аттестационной комиссией;</a:t>
                      </a:r>
                    </a:p>
                    <a:p>
                      <a:pPr algn="just"/>
                      <a:r>
                        <a:rPr lang="ru-RU" sz="2000" kern="1200" dirty="0" smtClean="0">
                          <a:solidFill>
                            <a:schemeClr val="dk1"/>
                          </a:solidFill>
                          <a:effectLst/>
                          <a:latin typeface="+mn-lt"/>
                          <a:ea typeface="+mn-ea"/>
                          <a:cs typeface="+mn-cs"/>
                        </a:rPr>
                        <a:t>4. создание распорядительных актов об установлении квалификационных категорий.</a:t>
                      </a:r>
                    </a:p>
                    <a:p>
                      <a:pPr algn="just"/>
                      <a:r>
                        <a:rPr lang="ru-RU" sz="2000" kern="1200" dirty="0" smtClean="0">
                          <a:solidFill>
                            <a:schemeClr val="dk1"/>
                          </a:solidFill>
                          <a:effectLst/>
                          <a:latin typeface="+mn-lt"/>
                          <a:ea typeface="+mn-ea"/>
                          <a:cs typeface="+mn-cs"/>
                        </a:rPr>
                        <a:t>  Заявление подается вместе с материалами для осуществления экспертами всестороннего анализа результатов профессиональной деятельности.</a:t>
                      </a:r>
                      <a:endParaRPr lang="ru-RU" sz="2000" b="0" i="0" u="none" strike="noStrike" kern="1200" baseline="0" dirty="0" smtClean="0">
                        <a:solidFill>
                          <a:schemeClr val="dk1"/>
                        </a:solidFill>
                        <a:latin typeface="+mn-lt"/>
                        <a:ea typeface="+mn-ea"/>
                        <a:cs typeface="+mn-cs"/>
                      </a:endParaRPr>
                    </a:p>
                  </a:txBody>
                  <a:tcPr>
                    <a:solidFill>
                      <a:schemeClr val="accent1">
                        <a:lumMod val="40000"/>
                        <a:lumOff val="60000"/>
                      </a:schemeClr>
                    </a:solidFill>
                  </a:tcPr>
                </a:tc>
                <a:extLst>
                  <a:ext uri="{0D108BD9-81ED-4DB2-BD59-A6C34878D82A}">
                    <a16:rowId xmlns:a16="http://schemas.microsoft.com/office/drawing/2014/main" val="2285113016"/>
                  </a:ext>
                </a:extLst>
              </a:tr>
            </a:tbl>
          </a:graphicData>
        </a:graphic>
      </p:graphicFrame>
    </p:spTree>
    <p:extLst>
      <p:ext uri="{BB962C8B-B14F-4D97-AF65-F5344CB8AC3E}">
        <p14:creationId xmlns:p14="http://schemas.microsoft.com/office/powerpoint/2010/main" val="427732191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4231524865"/>
              </p:ext>
            </p:extLst>
          </p:nvPr>
        </p:nvGraphicFramePr>
        <p:xfrm>
          <a:off x="404820" y="484156"/>
          <a:ext cx="11321142" cy="5934061"/>
        </p:xfrm>
        <a:graphic>
          <a:graphicData uri="http://schemas.openxmlformats.org/drawingml/2006/table">
            <a:tbl>
              <a:tblPr firstRow="1" bandRow="1">
                <a:tableStyleId>{5C22544A-7EE6-4342-B048-85BDC9FD1C3A}</a:tableStyleId>
              </a:tblPr>
              <a:tblGrid>
                <a:gridCol w="4771337">
                  <a:extLst>
                    <a:ext uri="{9D8B030D-6E8A-4147-A177-3AD203B41FA5}">
                      <a16:colId xmlns:a16="http://schemas.microsoft.com/office/drawing/2014/main" val="489745937"/>
                    </a:ext>
                  </a:extLst>
                </a:gridCol>
                <a:gridCol w="6549805">
                  <a:extLst>
                    <a:ext uri="{9D8B030D-6E8A-4147-A177-3AD203B41FA5}">
                      <a16:colId xmlns:a16="http://schemas.microsoft.com/office/drawing/2014/main" val="728795707"/>
                    </a:ext>
                  </a:extLst>
                </a:gridCol>
              </a:tblGrid>
              <a:tr h="446572">
                <a:tc gridSpan="2">
                  <a:txBody>
                    <a:bodyPr/>
                    <a:lstStyle/>
                    <a:p>
                      <a:pPr algn="ctr"/>
                      <a:r>
                        <a:rPr lang="ru-RU" sz="1800" b="1" i="0" u="none" strike="noStrike" kern="1200" baseline="0" dirty="0" smtClean="0">
                          <a:solidFill>
                            <a:schemeClr val="lt1"/>
                          </a:solidFill>
                          <a:latin typeface="+mn-lt"/>
                          <a:ea typeface="+mn-ea"/>
                          <a:cs typeface="+mn-cs"/>
                        </a:rPr>
                        <a:t>Ответы на вопросы</a:t>
                      </a:r>
                      <a:endParaRPr lang="ru-RU" sz="1800" b="0" i="0" u="none" strike="noStrike" kern="1200" baseline="0" dirty="0" smtClean="0">
                        <a:solidFill>
                          <a:schemeClr val="lt1"/>
                        </a:solidFill>
                        <a:latin typeface="+mn-lt"/>
                        <a:ea typeface="+mn-ea"/>
                        <a:cs typeface="+mn-cs"/>
                      </a:endParaRPr>
                    </a:p>
                  </a:txBody>
                  <a:tcPr/>
                </a:tc>
                <a:tc hMerge="1">
                  <a:txBody>
                    <a:bodyPr/>
                    <a:lstStyle/>
                    <a:p>
                      <a:endParaRPr lang="ru-RU"/>
                    </a:p>
                  </a:txBody>
                  <a:tcPr/>
                </a:tc>
                <a:extLst>
                  <a:ext uri="{0D108BD9-81ED-4DB2-BD59-A6C34878D82A}">
                    <a16:rowId xmlns:a16="http://schemas.microsoft.com/office/drawing/2014/main" val="371826827"/>
                  </a:ext>
                </a:extLst>
              </a:tr>
              <a:tr h="473529">
                <a:tc>
                  <a:txBody>
                    <a:bodyPr/>
                    <a:lstStyle/>
                    <a:p>
                      <a:pPr algn="ctr"/>
                      <a:r>
                        <a:rPr lang="ru-RU" sz="2000" b="0" i="0" u="none" strike="noStrike" kern="1200" baseline="0" dirty="0" smtClean="0">
                          <a:solidFill>
                            <a:schemeClr val="dk1"/>
                          </a:solidFill>
                          <a:latin typeface="+mn-lt"/>
                          <a:ea typeface="+mn-ea"/>
                          <a:cs typeface="+mn-cs"/>
                        </a:rPr>
                        <a:t>Вопрос</a:t>
                      </a:r>
                    </a:p>
                  </a:txBody>
                  <a:tcPr>
                    <a:solidFill>
                      <a:schemeClr val="accent1">
                        <a:lumMod val="40000"/>
                        <a:lumOff val="60000"/>
                      </a:schemeClr>
                    </a:solidFill>
                  </a:tcPr>
                </a:tc>
                <a:tc>
                  <a:txBody>
                    <a:bodyPr/>
                    <a:lstStyle/>
                    <a:p>
                      <a:pPr algn="ctr"/>
                      <a:r>
                        <a:rPr lang="ru-RU" sz="2000" b="0" i="0" u="none" strike="noStrike" kern="1200" baseline="0" dirty="0" smtClean="0">
                          <a:solidFill>
                            <a:schemeClr val="dk1"/>
                          </a:solidFill>
                          <a:latin typeface="+mn-lt"/>
                          <a:ea typeface="+mn-ea"/>
                          <a:cs typeface="+mn-cs"/>
                        </a:rPr>
                        <a:t>Ответ</a:t>
                      </a:r>
                    </a:p>
                  </a:txBody>
                  <a:tcPr>
                    <a:solidFill>
                      <a:schemeClr val="accent1">
                        <a:lumMod val="40000"/>
                        <a:lumOff val="60000"/>
                      </a:schemeClr>
                    </a:solidFill>
                  </a:tcPr>
                </a:tc>
                <a:extLst>
                  <a:ext uri="{0D108BD9-81ED-4DB2-BD59-A6C34878D82A}">
                    <a16:rowId xmlns:a16="http://schemas.microsoft.com/office/drawing/2014/main" val="229831522"/>
                  </a:ext>
                </a:extLst>
              </a:tr>
              <a:tr h="4749506">
                <a:tc>
                  <a:txBody>
                    <a:bodyPr/>
                    <a:lstStyle/>
                    <a:p>
                      <a:pPr algn="just"/>
                      <a:r>
                        <a:rPr lang="ru-RU" sz="1900" kern="1200" dirty="0" smtClean="0">
                          <a:solidFill>
                            <a:schemeClr val="dk1"/>
                          </a:solidFill>
                          <a:effectLst/>
                          <a:latin typeface="+mn-lt"/>
                          <a:ea typeface="+mn-ea"/>
                          <a:cs typeface="+mn-cs"/>
                        </a:rPr>
                        <a:t>  В какой форме будет проходить Аттестация на первую и высшую категорию, с января 2024 года?</a:t>
                      </a:r>
                    </a:p>
                    <a:p>
                      <a:pPr algn="just"/>
                      <a:r>
                        <a:rPr lang="ru-RU" sz="1900" kern="1200" dirty="0" smtClean="0">
                          <a:solidFill>
                            <a:schemeClr val="dk1"/>
                          </a:solidFill>
                          <a:effectLst/>
                          <a:latin typeface="+mn-lt"/>
                          <a:ea typeface="+mn-ea"/>
                          <a:cs typeface="+mn-cs"/>
                        </a:rPr>
                        <a:t>В какой форме предоставлять результаты профессиональной деятельности? </a:t>
                      </a:r>
                    </a:p>
                    <a:p>
                      <a:pPr algn="just"/>
                      <a:endParaRPr lang="ru-RU" sz="1900" kern="1200" dirty="0" smtClean="0">
                        <a:solidFill>
                          <a:schemeClr val="dk1"/>
                        </a:solidFill>
                        <a:effectLst/>
                        <a:latin typeface="+mn-lt"/>
                        <a:ea typeface="+mn-ea"/>
                        <a:cs typeface="+mn-cs"/>
                      </a:endParaRPr>
                    </a:p>
                    <a:p>
                      <a:pPr algn="just"/>
                      <a:r>
                        <a:rPr lang="ru-RU" sz="1900" kern="1200" dirty="0" smtClean="0">
                          <a:solidFill>
                            <a:schemeClr val="dk1"/>
                          </a:solidFill>
                          <a:effectLst/>
                          <a:latin typeface="+mn-lt"/>
                          <a:ea typeface="+mn-ea"/>
                          <a:cs typeface="+mn-cs"/>
                        </a:rPr>
                        <a:t>  В приказе </a:t>
                      </a:r>
                      <a:r>
                        <a:rPr lang="ru-RU" sz="1900" kern="1200" dirty="0" err="1" smtClean="0">
                          <a:solidFill>
                            <a:schemeClr val="dk1"/>
                          </a:solidFill>
                          <a:effectLst/>
                          <a:latin typeface="+mn-lt"/>
                          <a:ea typeface="+mn-ea"/>
                          <a:cs typeface="+mn-cs"/>
                        </a:rPr>
                        <a:t>Минпросвещения</a:t>
                      </a:r>
                      <a:r>
                        <a:rPr lang="ru-RU" sz="1900" kern="1200" dirty="0" smtClean="0">
                          <a:solidFill>
                            <a:schemeClr val="dk1"/>
                          </a:solidFill>
                          <a:effectLst/>
                          <a:latin typeface="+mn-lt"/>
                          <a:ea typeface="+mn-ea"/>
                          <a:cs typeface="+mn-cs"/>
                        </a:rPr>
                        <a:t> № 196 от 24 марта 2023 г. «Об утверждении Порядка…» отсутствуют требования к каким-либо отчетам о самообследовании.</a:t>
                      </a:r>
                      <a:endParaRPr lang="ru-RU" sz="1900" b="0" i="0" u="none" strike="noStrike" kern="1200" baseline="0" dirty="0" smtClean="0">
                        <a:solidFill>
                          <a:schemeClr val="dk1"/>
                        </a:solidFill>
                        <a:latin typeface="+mn-lt"/>
                        <a:ea typeface="+mn-ea"/>
                        <a:cs typeface="+mn-cs"/>
                      </a:endParaRPr>
                    </a:p>
                  </a:txBody>
                  <a:tcPr>
                    <a:solidFill>
                      <a:schemeClr val="accent1">
                        <a:lumMod val="40000"/>
                        <a:lumOff val="60000"/>
                      </a:schemeClr>
                    </a:solidFill>
                  </a:tcPr>
                </a:tc>
                <a:tc>
                  <a:txBody>
                    <a:bodyPr/>
                    <a:lstStyle/>
                    <a:p>
                      <a:pPr algn="just"/>
                      <a:r>
                        <a:rPr lang="ru-RU" sz="1900" kern="1200" dirty="0" smtClean="0">
                          <a:solidFill>
                            <a:schemeClr val="dk1"/>
                          </a:solidFill>
                          <a:effectLst/>
                          <a:latin typeface="+mn-lt"/>
                          <a:ea typeface="+mn-ea"/>
                          <a:cs typeface="+mn-cs"/>
                        </a:rPr>
                        <a:t>   С января 2024 года аттестация педагогических работников будет осуществляться на основании приказа </a:t>
                      </a:r>
                      <a:r>
                        <a:rPr lang="ru-RU" sz="1900" kern="1200" dirty="0" err="1" smtClean="0">
                          <a:solidFill>
                            <a:schemeClr val="dk1"/>
                          </a:solidFill>
                          <a:effectLst/>
                          <a:latin typeface="+mn-lt"/>
                          <a:ea typeface="+mn-ea"/>
                          <a:cs typeface="+mn-cs"/>
                        </a:rPr>
                        <a:t>Минпросвещения</a:t>
                      </a:r>
                      <a:r>
                        <a:rPr lang="ru-RU" sz="1900" kern="1200" dirty="0" smtClean="0">
                          <a:solidFill>
                            <a:schemeClr val="dk1"/>
                          </a:solidFill>
                          <a:effectLst/>
                          <a:latin typeface="+mn-lt"/>
                          <a:ea typeface="+mn-ea"/>
                          <a:cs typeface="+mn-cs"/>
                        </a:rPr>
                        <a:t> России от 24.03.2023 № 196 «Об утверждении Порядка проведения аттестации педагогических работников организаций, осуществляющих образовательную деятельность».</a:t>
                      </a:r>
                    </a:p>
                    <a:p>
                      <a:pPr algn="just"/>
                      <a:r>
                        <a:rPr lang="ru-RU" sz="1900" kern="1200" dirty="0" smtClean="0">
                          <a:solidFill>
                            <a:schemeClr val="dk1"/>
                          </a:solidFill>
                          <a:effectLst/>
                          <a:latin typeface="+mn-lt"/>
                          <a:ea typeface="+mn-ea"/>
                          <a:cs typeface="+mn-cs"/>
                        </a:rPr>
                        <a:t> </a:t>
                      </a:r>
                    </a:p>
                    <a:p>
                      <a:pPr algn="just"/>
                      <a:r>
                        <a:rPr lang="ru-RU" sz="1900" kern="1200" dirty="0" smtClean="0">
                          <a:solidFill>
                            <a:schemeClr val="dk1"/>
                          </a:solidFill>
                          <a:effectLst/>
                          <a:latin typeface="+mn-lt"/>
                          <a:ea typeface="+mn-ea"/>
                          <a:cs typeface="+mn-cs"/>
                        </a:rPr>
                        <a:t>Форма предоставления результатов профессиональной деятельности приказом </a:t>
                      </a:r>
                      <a:r>
                        <a:rPr lang="ru-RU" sz="1900" kern="1200" dirty="0" err="1" smtClean="0">
                          <a:solidFill>
                            <a:schemeClr val="dk1"/>
                          </a:solidFill>
                          <a:effectLst/>
                          <a:latin typeface="+mn-lt"/>
                          <a:ea typeface="+mn-ea"/>
                          <a:cs typeface="+mn-cs"/>
                        </a:rPr>
                        <a:t>Минпросвещения</a:t>
                      </a:r>
                      <a:r>
                        <a:rPr lang="ru-RU" sz="1900" kern="1200" dirty="0" smtClean="0">
                          <a:solidFill>
                            <a:schemeClr val="dk1"/>
                          </a:solidFill>
                          <a:effectLst/>
                          <a:latin typeface="+mn-lt"/>
                          <a:ea typeface="+mn-ea"/>
                          <a:cs typeface="+mn-cs"/>
                        </a:rPr>
                        <a:t> № 196 от 24 марта 2023 г. «Об утверждении Порядка…» не устанавливается. </a:t>
                      </a:r>
                    </a:p>
                    <a:p>
                      <a:pPr algn="just"/>
                      <a:r>
                        <a:rPr lang="ru-RU" sz="1900" kern="1200" dirty="0" smtClean="0">
                          <a:solidFill>
                            <a:schemeClr val="dk1"/>
                          </a:solidFill>
                          <a:effectLst/>
                          <a:latin typeface="+mn-lt"/>
                          <a:ea typeface="+mn-ea"/>
                          <a:cs typeface="+mn-cs"/>
                        </a:rPr>
                        <a:t>Рекомендованные формы предоставления результатов профессиональной деятельности размещены на сайте АУ «Институт развития образования» </a:t>
                      </a:r>
                      <a:r>
                        <a:rPr lang="ru-RU" sz="1900" u="sng" kern="1200" dirty="0" smtClean="0">
                          <a:solidFill>
                            <a:schemeClr val="accent5"/>
                          </a:solidFill>
                          <a:effectLst/>
                          <a:latin typeface="+mn-lt"/>
                          <a:ea typeface="+mn-ea"/>
                          <a:cs typeface="+mn-cs"/>
                          <a:hlinkClick r:id="rId2"/>
                        </a:rPr>
                        <a:t>https://iro86.ru/</a:t>
                      </a:r>
                      <a:r>
                        <a:rPr lang="ru-RU" sz="1900" kern="1200" dirty="0" smtClean="0">
                          <a:solidFill>
                            <a:schemeClr val="accent5"/>
                          </a:solidFill>
                          <a:effectLst/>
                          <a:latin typeface="+mn-lt"/>
                          <a:ea typeface="+mn-ea"/>
                          <a:cs typeface="+mn-cs"/>
                        </a:rPr>
                        <a:t> </a:t>
                      </a:r>
                      <a:r>
                        <a:rPr lang="ru-RU" sz="1900" kern="1200" dirty="0" smtClean="0">
                          <a:solidFill>
                            <a:schemeClr val="dk1"/>
                          </a:solidFill>
                          <a:effectLst/>
                          <a:latin typeface="+mn-lt"/>
                          <a:ea typeface="+mn-ea"/>
                          <a:cs typeface="+mn-cs"/>
                        </a:rPr>
                        <a:t>и на Аттестационном портале педагогов ХМАО </a:t>
                      </a:r>
                      <a:r>
                        <a:rPr lang="ru-RU" sz="1900" u="sng" kern="1200" dirty="0" smtClean="0">
                          <a:solidFill>
                            <a:srgbClr val="0070C0"/>
                          </a:solidFill>
                          <a:effectLst/>
                          <a:latin typeface="+mn-lt"/>
                          <a:ea typeface="+mn-ea"/>
                          <a:cs typeface="+mn-cs"/>
                          <a:hlinkClick r:id="rId3"/>
                        </a:rPr>
                        <a:t>https://att.iro86.ru/</a:t>
                      </a:r>
                      <a:r>
                        <a:rPr lang="ru-RU" sz="1900" kern="1200" dirty="0" smtClean="0">
                          <a:solidFill>
                            <a:srgbClr val="0070C0"/>
                          </a:solidFill>
                          <a:effectLst/>
                          <a:latin typeface="+mn-lt"/>
                          <a:ea typeface="+mn-ea"/>
                          <a:cs typeface="+mn-cs"/>
                        </a:rPr>
                        <a:t> </a:t>
                      </a:r>
                      <a:r>
                        <a:rPr lang="ru-RU" sz="1900" kern="1200" dirty="0" smtClean="0">
                          <a:solidFill>
                            <a:schemeClr val="dk1"/>
                          </a:solidFill>
                          <a:effectLst/>
                          <a:latin typeface="+mn-lt"/>
                          <a:ea typeface="+mn-ea"/>
                          <a:cs typeface="+mn-cs"/>
                        </a:rPr>
                        <a:t>в разделе «Информационно-методические материалы».</a:t>
                      </a:r>
                      <a:endParaRPr lang="ru-RU" sz="1900" b="0" i="0" u="none" strike="noStrike" kern="1200" baseline="0" dirty="0" smtClean="0">
                        <a:solidFill>
                          <a:schemeClr val="dk1"/>
                        </a:solidFill>
                        <a:latin typeface="+mn-lt"/>
                        <a:ea typeface="+mn-ea"/>
                        <a:cs typeface="+mn-cs"/>
                      </a:endParaRPr>
                    </a:p>
                  </a:txBody>
                  <a:tcPr>
                    <a:solidFill>
                      <a:schemeClr val="accent1">
                        <a:lumMod val="40000"/>
                        <a:lumOff val="60000"/>
                      </a:schemeClr>
                    </a:solidFill>
                  </a:tcPr>
                </a:tc>
                <a:extLst>
                  <a:ext uri="{0D108BD9-81ED-4DB2-BD59-A6C34878D82A}">
                    <a16:rowId xmlns:a16="http://schemas.microsoft.com/office/drawing/2014/main" val="2285113016"/>
                  </a:ext>
                </a:extLst>
              </a:tr>
            </a:tbl>
          </a:graphicData>
        </a:graphic>
      </p:graphicFrame>
    </p:spTree>
    <p:extLst>
      <p:ext uri="{BB962C8B-B14F-4D97-AF65-F5344CB8AC3E}">
        <p14:creationId xmlns:p14="http://schemas.microsoft.com/office/powerpoint/2010/main" val="369130285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601441203"/>
              </p:ext>
            </p:extLst>
          </p:nvPr>
        </p:nvGraphicFramePr>
        <p:xfrm>
          <a:off x="404820" y="484156"/>
          <a:ext cx="11321142" cy="6146332"/>
        </p:xfrm>
        <a:graphic>
          <a:graphicData uri="http://schemas.openxmlformats.org/drawingml/2006/table">
            <a:tbl>
              <a:tblPr firstRow="1" bandRow="1">
                <a:tableStyleId>{5C22544A-7EE6-4342-B048-85BDC9FD1C3A}</a:tableStyleId>
              </a:tblPr>
              <a:tblGrid>
                <a:gridCol w="4657037">
                  <a:extLst>
                    <a:ext uri="{9D8B030D-6E8A-4147-A177-3AD203B41FA5}">
                      <a16:colId xmlns:a16="http://schemas.microsoft.com/office/drawing/2014/main" val="489745937"/>
                    </a:ext>
                  </a:extLst>
                </a:gridCol>
                <a:gridCol w="6664105">
                  <a:extLst>
                    <a:ext uri="{9D8B030D-6E8A-4147-A177-3AD203B41FA5}">
                      <a16:colId xmlns:a16="http://schemas.microsoft.com/office/drawing/2014/main" val="728795707"/>
                    </a:ext>
                  </a:extLst>
                </a:gridCol>
              </a:tblGrid>
              <a:tr h="446572">
                <a:tc gridSpan="2">
                  <a:txBody>
                    <a:bodyPr/>
                    <a:lstStyle/>
                    <a:p>
                      <a:pPr algn="ctr"/>
                      <a:r>
                        <a:rPr lang="ru-RU" sz="1800" b="1" i="0" u="none" strike="noStrike" kern="1200" baseline="0" dirty="0" smtClean="0">
                          <a:solidFill>
                            <a:schemeClr val="lt1"/>
                          </a:solidFill>
                          <a:latin typeface="+mn-lt"/>
                          <a:ea typeface="+mn-ea"/>
                          <a:cs typeface="+mn-cs"/>
                        </a:rPr>
                        <a:t>Ответы на вопросы</a:t>
                      </a:r>
                      <a:endParaRPr lang="ru-RU" sz="1800" b="0" i="0" u="none" strike="noStrike" kern="1200" baseline="0" dirty="0" smtClean="0">
                        <a:solidFill>
                          <a:schemeClr val="lt1"/>
                        </a:solidFill>
                        <a:latin typeface="+mn-lt"/>
                        <a:ea typeface="+mn-ea"/>
                        <a:cs typeface="+mn-cs"/>
                      </a:endParaRPr>
                    </a:p>
                  </a:txBody>
                  <a:tcPr/>
                </a:tc>
                <a:tc hMerge="1">
                  <a:txBody>
                    <a:bodyPr/>
                    <a:lstStyle/>
                    <a:p>
                      <a:endParaRPr lang="ru-RU"/>
                    </a:p>
                  </a:txBody>
                  <a:tcPr/>
                </a:tc>
                <a:extLst>
                  <a:ext uri="{0D108BD9-81ED-4DB2-BD59-A6C34878D82A}">
                    <a16:rowId xmlns:a16="http://schemas.microsoft.com/office/drawing/2014/main" val="371826827"/>
                  </a:ext>
                </a:extLst>
              </a:tr>
              <a:tr h="342901">
                <a:tc>
                  <a:txBody>
                    <a:bodyPr/>
                    <a:lstStyle/>
                    <a:p>
                      <a:pPr algn="ctr"/>
                      <a:r>
                        <a:rPr lang="ru-RU" sz="2000" b="0" i="0" u="none" strike="noStrike" kern="1200" baseline="0" dirty="0" smtClean="0">
                          <a:solidFill>
                            <a:schemeClr val="dk1"/>
                          </a:solidFill>
                          <a:latin typeface="+mn-lt"/>
                          <a:ea typeface="+mn-ea"/>
                          <a:cs typeface="+mn-cs"/>
                        </a:rPr>
                        <a:t>Вопрос</a:t>
                      </a:r>
                    </a:p>
                  </a:txBody>
                  <a:tcPr>
                    <a:solidFill>
                      <a:schemeClr val="accent1">
                        <a:lumMod val="40000"/>
                        <a:lumOff val="60000"/>
                      </a:schemeClr>
                    </a:solidFill>
                  </a:tcPr>
                </a:tc>
                <a:tc>
                  <a:txBody>
                    <a:bodyPr/>
                    <a:lstStyle/>
                    <a:p>
                      <a:pPr algn="ctr"/>
                      <a:r>
                        <a:rPr lang="ru-RU" sz="2000" b="0" i="0" u="none" strike="noStrike" kern="1200" baseline="0" dirty="0" smtClean="0">
                          <a:solidFill>
                            <a:schemeClr val="dk1"/>
                          </a:solidFill>
                          <a:latin typeface="+mn-lt"/>
                          <a:ea typeface="+mn-ea"/>
                          <a:cs typeface="+mn-cs"/>
                        </a:rPr>
                        <a:t>Ответ</a:t>
                      </a:r>
                    </a:p>
                  </a:txBody>
                  <a:tcPr>
                    <a:solidFill>
                      <a:schemeClr val="accent1">
                        <a:lumMod val="40000"/>
                        <a:lumOff val="60000"/>
                      </a:schemeClr>
                    </a:solidFill>
                  </a:tcPr>
                </a:tc>
                <a:extLst>
                  <a:ext uri="{0D108BD9-81ED-4DB2-BD59-A6C34878D82A}">
                    <a16:rowId xmlns:a16="http://schemas.microsoft.com/office/drawing/2014/main" val="229831522"/>
                  </a:ext>
                </a:extLst>
              </a:tr>
              <a:tr h="4749506">
                <a:tc>
                  <a:txBody>
                    <a:bodyPr/>
                    <a:lstStyle/>
                    <a:p>
                      <a:pPr algn="just">
                        <a:lnSpc>
                          <a:spcPct val="107000"/>
                        </a:lnSpc>
                        <a:spcAft>
                          <a:spcPts val="800"/>
                        </a:spcAft>
                      </a:pPr>
                      <a:r>
                        <a:rPr lang="ru-RU" sz="1800" kern="1200" dirty="0" smtClean="0">
                          <a:solidFill>
                            <a:schemeClr val="dk1"/>
                          </a:solidFill>
                          <a:effectLst/>
                          <a:latin typeface="+mn-lt"/>
                          <a:ea typeface="+mn-ea"/>
                          <a:cs typeface="+mn-cs"/>
                        </a:rPr>
                        <a:t>  В какой форме подтверждать результаты освоения образовательных программ по итогам мониторингов, проводимых организацией?</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just"/>
                      <a:r>
                        <a:rPr lang="ru-RU" sz="1800" kern="1200" dirty="0" smtClean="0">
                          <a:solidFill>
                            <a:schemeClr val="dk1"/>
                          </a:solidFill>
                          <a:effectLst/>
                          <a:latin typeface="+mn-lt"/>
                          <a:ea typeface="+mn-ea"/>
                          <a:cs typeface="+mn-cs"/>
                        </a:rPr>
                        <a:t>  Все предоставляемые педагогическими работниками результаты профессиональной деятельности, соответствующие показателям пунктов 35, 36, 50 и 51 нового Порядка аттестации сопровождаются сведениями, подтверждающими представленную информацию о деятельности аттестуемого. Внутри текста даются либо ссылки на страницы </a:t>
                      </a:r>
                      <a:r>
                        <a:rPr lang="en-US" sz="1800" kern="1200" dirty="0" smtClean="0">
                          <a:solidFill>
                            <a:schemeClr val="dk1"/>
                          </a:solidFill>
                          <a:effectLst/>
                          <a:latin typeface="+mn-lt"/>
                          <a:ea typeface="+mn-ea"/>
                          <a:cs typeface="+mn-cs"/>
                        </a:rPr>
                        <a:t>web</a:t>
                      </a:r>
                      <a:r>
                        <a:rPr lang="ru-RU" sz="1800" kern="1200" dirty="0" smtClean="0">
                          <a:solidFill>
                            <a:schemeClr val="dk1"/>
                          </a:solidFill>
                          <a:effectLst/>
                          <a:latin typeface="+mn-lt"/>
                          <a:ea typeface="+mn-ea"/>
                          <a:cs typeface="+mn-cs"/>
                        </a:rPr>
                        <a:t>-сайтов, содержащих материалы, подтверждающие представленную информацию о деятельности аттестуемого (сайты организации, в которой педагогический работников осуществляет педагогическую деятельность, сайты сетевых педагогических сообществ и средств массовой информации, где размещены публикации педагогического работника, иные сайты по усмотрению педагогического работника, где представлены результаты его педагогической деятельности), либо прикрепляется архив с копиями подтверждающих документов.</a:t>
                      </a:r>
                    </a:p>
                    <a:p>
                      <a:pPr algn="just"/>
                      <a:r>
                        <a:rPr lang="ru-RU" sz="1800" kern="1200" dirty="0" smtClean="0">
                          <a:solidFill>
                            <a:schemeClr val="dk1"/>
                          </a:solidFill>
                          <a:effectLst/>
                          <a:latin typeface="+mn-lt"/>
                          <a:ea typeface="+mn-ea"/>
                          <a:cs typeface="+mn-cs"/>
                        </a:rPr>
                        <a:t>  Документы (справки, таблицы, планы, анализы работы, протоколы), подтверждающие информацию по отчёту  заверяются руководителем ОО.</a:t>
                      </a:r>
                      <a:endParaRPr lang="ru-RU" sz="1800" b="0" i="0" u="none" strike="noStrike" kern="1200" baseline="0" dirty="0" smtClean="0">
                        <a:solidFill>
                          <a:schemeClr val="dk1"/>
                        </a:solidFill>
                        <a:latin typeface="+mn-lt"/>
                        <a:ea typeface="+mn-ea"/>
                        <a:cs typeface="+mn-cs"/>
                      </a:endParaRPr>
                    </a:p>
                  </a:txBody>
                  <a:tcPr>
                    <a:solidFill>
                      <a:schemeClr val="accent1">
                        <a:lumMod val="40000"/>
                        <a:lumOff val="60000"/>
                      </a:schemeClr>
                    </a:solidFill>
                  </a:tcPr>
                </a:tc>
                <a:extLst>
                  <a:ext uri="{0D108BD9-81ED-4DB2-BD59-A6C34878D82A}">
                    <a16:rowId xmlns:a16="http://schemas.microsoft.com/office/drawing/2014/main" val="2285113016"/>
                  </a:ext>
                </a:extLst>
              </a:tr>
            </a:tbl>
          </a:graphicData>
        </a:graphic>
      </p:graphicFrame>
    </p:spTree>
    <p:extLst>
      <p:ext uri="{BB962C8B-B14F-4D97-AF65-F5344CB8AC3E}">
        <p14:creationId xmlns:p14="http://schemas.microsoft.com/office/powerpoint/2010/main" val="226257347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80790415"/>
              </p:ext>
            </p:extLst>
          </p:nvPr>
        </p:nvGraphicFramePr>
        <p:xfrm>
          <a:off x="404820" y="484156"/>
          <a:ext cx="11321142" cy="5592318"/>
        </p:xfrm>
        <a:graphic>
          <a:graphicData uri="http://schemas.openxmlformats.org/drawingml/2006/table">
            <a:tbl>
              <a:tblPr firstRow="1" bandRow="1">
                <a:tableStyleId>{5C22544A-7EE6-4342-B048-85BDC9FD1C3A}</a:tableStyleId>
              </a:tblPr>
              <a:tblGrid>
                <a:gridCol w="5391823">
                  <a:extLst>
                    <a:ext uri="{9D8B030D-6E8A-4147-A177-3AD203B41FA5}">
                      <a16:colId xmlns:a16="http://schemas.microsoft.com/office/drawing/2014/main" val="489745937"/>
                    </a:ext>
                  </a:extLst>
                </a:gridCol>
                <a:gridCol w="5929319">
                  <a:extLst>
                    <a:ext uri="{9D8B030D-6E8A-4147-A177-3AD203B41FA5}">
                      <a16:colId xmlns:a16="http://schemas.microsoft.com/office/drawing/2014/main" val="728795707"/>
                    </a:ext>
                  </a:extLst>
                </a:gridCol>
              </a:tblGrid>
              <a:tr h="446572">
                <a:tc gridSpan="2">
                  <a:txBody>
                    <a:bodyPr/>
                    <a:lstStyle/>
                    <a:p>
                      <a:pPr algn="ctr"/>
                      <a:r>
                        <a:rPr lang="ru-RU" sz="1800" b="1" i="0" u="none" strike="noStrike" kern="1200" baseline="0" dirty="0" smtClean="0">
                          <a:solidFill>
                            <a:schemeClr val="lt1"/>
                          </a:solidFill>
                          <a:latin typeface="+mn-lt"/>
                          <a:ea typeface="+mn-ea"/>
                          <a:cs typeface="+mn-cs"/>
                        </a:rPr>
                        <a:t>Ответы на вопросы</a:t>
                      </a:r>
                      <a:endParaRPr lang="ru-RU" sz="1800" b="0" i="0" u="none" strike="noStrike" kern="1200" baseline="0" dirty="0" smtClean="0">
                        <a:solidFill>
                          <a:schemeClr val="lt1"/>
                        </a:solidFill>
                        <a:latin typeface="+mn-lt"/>
                        <a:ea typeface="+mn-ea"/>
                        <a:cs typeface="+mn-cs"/>
                      </a:endParaRPr>
                    </a:p>
                  </a:txBody>
                  <a:tcPr/>
                </a:tc>
                <a:tc hMerge="1">
                  <a:txBody>
                    <a:bodyPr/>
                    <a:lstStyle/>
                    <a:p>
                      <a:endParaRPr lang="ru-RU"/>
                    </a:p>
                  </a:txBody>
                  <a:tcPr/>
                </a:tc>
                <a:extLst>
                  <a:ext uri="{0D108BD9-81ED-4DB2-BD59-A6C34878D82A}">
                    <a16:rowId xmlns:a16="http://schemas.microsoft.com/office/drawing/2014/main" val="371826827"/>
                  </a:ext>
                </a:extLst>
              </a:tr>
              <a:tr h="342901">
                <a:tc>
                  <a:txBody>
                    <a:bodyPr/>
                    <a:lstStyle/>
                    <a:p>
                      <a:pPr algn="ctr"/>
                      <a:r>
                        <a:rPr lang="ru-RU" sz="2000" b="0" i="0" u="none" strike="noStrike" kern="1200" baseline="0" dirty="0" smtClean="0">
                          <a:solidFill>
                            <a:schemeClr val="dk1"/>
                          </a:solidFill>
                          <a:latin typeface="+mn-lt"/>
                          <a:ea typeface="+mn-ea"/>
                          <a:cs typeface="+mn-cs"/>
                        </a:rPr>
                        <a:t>Вопрос</a:t>
                      </a:r>
                    </a:p>
                  </a:txBody>
                  <a:tcPr>
                    <a:solidFill>
                      <a:schemeClr val="accent1">
                        <a:lumMod val="40000"/>
                        <a:lumOff val="60000"/>
                      </a:schemeClr>
                    </a:solidFill>
                  </a:tcPr>
                </a:tc>
                <a:tc>
                  <a:txBody>
                    <a:bodyPr/>
                    <a:lstStyle/>
                    <a:p>
                      <a:pPr algn="ctr"/>
                      <a:r>
                        <a:rPr lang="ru-RU" sz="2000" b="0" i="0" u="none" strike="noStrike" kern="1200" baseline="0" dirty="0" smtClean="0">
                          <a:solidFill>
                            <a:schemeClr val="dk1"/>
                          </a:solidFill>
                          <a:latin typeface="+mn-lt"/>
                          <a:ea typeface="+mn-ea"/>
                          <a:cs typeface="+mn-cs"/>
                        </a:rPr>
                        <a:t>Ответ</a:t>
                      </a:r>
                    </a:p>
                  </a:txBody>
                  <a:tcPr>
                    <a:solidFill>
                      <a:schemeClr val="accent1">
                        <a:lumMod val="40000"/>
                        <a:lumOff val="60000"/>
                      </a:schemeClr>
                    </a:solidFill>
                  </a:tcPr>
                </a:tc>
                <a:extLst>
                  <a:ext uri="{0D108BD9-81ED-4DB2-BD59-A6C34878D82A}">
                    <a16:rowId xmlns:a16="http://schemas.microsoft.com/office/drawing/2014/main" val="229831522"/>
                  </a:ext>
                </a:extLst>
              </a:tr>
              <a:tr h="4749506">
                <a:tc>
                  <a:txBody>
                    <a:bodyPr/>
                    <a:lstStyle/>
                    <a:p>
                      <a:pPr algn="just">
                        <a:lnSpc>
                          <a:spcPct val="107000"/>
                        </a:lnSpc>
                        <a:spcAft>
                          <a:spcPts val="800"/>
                        </a:spcAft>
                      </a:pPr>
                      <a:r>
                        <a:rPr lang="ru-RU" sz="1800" kern="1200" dirty="0" smtClean="0">
                          <a:solidFill>
                            <a:schemeClr val="dk1"/>
                          </a:solidFill>
                          <a:effectLst/>
                          <a:latin typeface="+mn-lt"/>
                          <a:ea typeface="+mn-ea"/>
                          <a:cs typeface="+mn-cs"/>
                        </a:rPr>
                        <a:t>   Как педагогам СПО подтверждать результаты освоения образовательных программ по итогам мониторинга системы образования, проводимого в порядке, установленном Правительством РФ, т.к. ВПР пишут по некоторым общеобразовательным предметам, а дисциплины профессионального цикла в этом мониторинге отсутствуют?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just"/>
                      <a:r>
                        <a:rPr lang="ru-RU" sz="1800" kern="1200" dirty="0" smtClean="0">
                          <a:solidFill>
                            <a:schemeClr val="dk1"/>
                          </a:solidFill>
                          <a:effectLst/>
                          <a:latin typeface="+mn-lt"/>
                          <a:ea typeface="+mn-ea"/>
                          <a:cs typeface="+mn-cs"/>
                        </a:rPr>
                        <a:t>   Показатель «Результаты освоения обучающимися образовательных программ по итогам мониторинга системы образования, проводимого в порядке, установленном Правительством Российской Федерации (</a:t>
                      </a:r>
                      <a:r>
                        <a:rPr lang="ru-RU" sz="1800" i="1" kern="1200" dirty="0" smtClean="0">
                          <a:solidFill>
                            <a:schemeClr val="dk1"/>
                          </a:solidFill>
                          <a:effectLst/>
                          <a:latin typeface="+mn-lt"/>
                          <a:ea typeface="+mn-ea"/>
                          <a:cs typeface="+mn-cs"/>
                        </a:rPr>
                        <a:t>Постановление Правительства Российской Федерации от 5 августа 2013 года № 662 «Об осуществлении мониторинга системы образования») </a:t>
                      </a:r>
                      <a:r>
                        <a:rPr lang="ru-RU" sz="1800" i="0" kern="1200" dirty="0" smtClean="0">
                          <a:solidFill>
                            <a:schemeClr val="dk1"/>
                          </a:solidFill>
                          <a:effectLst/>
                          <a:latin typeface="+mn-lt"/>
                          <a:ea typeface="+mn-ea"/>
                          <a:cs typeface="+mn-cs"/>
                        </a:rPr>
                        <a:t>— предоставляются только результаты аттестации лиц, обучающихся по образовательным программам </a:t>
                      </a:r>
                      <a:r>
                        <a:rPr lang="ru-RU" sz="1800" b="1" i="0" kern="1200" dirty="0" smtClean="0">
                          <a:solidFill>
                            <a:schemeClr val="dk1"/>
                          </a:solidFill>
                          <a:effectLst/>
                          <a:latin typeface="+mn-lt"/>
                          <a:ea typeface="+mn-ea"/>
                          <a:cs typeface="+mn-cs"/>
                        </a:rPr>
                        <a:t>начального общего образования</a:t>
                      </a:r>
                      <a:r>
                        <a:rPr lang="ru-RU" sz="1800" i="0" kern="1200" dirty="0" smtClean="0">
                          <a:solidFill>
                            <a:schemeClr val="dk1"/>
                          </a:solidFill>
                          <a:effectLst/>
                          <a:latin typeface="+mn-lt"/>
                          <a:ea typeface="+mn-ea"/>
                          <a:cs typeface="+mn-cs"/>
                        </a:rPr>
                        <a:t>, </a:t>
                      </a:r>
                      <a:r>
                        <a:rPr lang="ru-RU" sz="1800" b="1" i="0" kern="1200" dirty="0" smtClean="0">
                          <a:solidFill>
                            <a:schemeClr val="dk1"/>
                          </a:solidFill>
                          <a:effectLst/>
                          <a:latin typeface="+mn-lt"/>
                          <a:ea typeface="+mn-ea"/>
                          <a:cs typeface="+mn-cs"/>
                        </a:rPr>
                        <a:t>основного общего образования </a:t>
                      </a:r>
                      <a:r>
                        <a:rPr lang="ru-RU" sz="1800" i="0" kern="1200" dirty="0" smtClean="0">
                          <a:solidFill>
                            <a:schemeClr val="dk1"/>
                          </a:solidFill>
                          <a:effectLst/>
                          <a:latin typeface="+mn-lt"/>
                          <a:ea typeface="+mn-ea"/>
                          <a:cs typeface="+mn-cs"/>
                        </a:rPr>
                        <a:t>и </a:t>
                      </a:r>
                      <a:r>
                        <a:rPr lang="ru-RU" sz="1800" b="1" i="0" kern="1200" dirty="0" smtClean="0">
                          <a:solidFill>
                            <a:schemeClr val="dk1"/>
                          </a:solidFill>
                          <a:effectLst/>
                          <a:latin typeface="+mn-lt"/>
                          <a:ea typeface="+mn-ea"/>
                          <a:cs typeface="+mn-cs"/>
                        </a:rPr>
                        <a:t>среднего общего образования</a:t>
                      </a:r>
                      <a:r>
                        <a:rPr lang="ru-RU" sz="1800" i="0" kern="1200" dirty="0" smtClean="0">
                          <a:solidFill>
                            <a:schemeClr val="dk1"/>
                          </a:solidFill>
                          <a:effectLst/>
                          <a:latin typeface="+mn-lt"/>
                          <a:ea typeface="+mn-ea"/>
                          <a:cs typeface="+mn-cs"/>
                        </a:rPr>
                        <a:t>. Педагоги, не работающие по данным программам, не описывают этот показатель. Оцениваться не будет.</a:t>
                      </a:r>
                      <a:endParaRPr lang="ru-RU" sz="1800" b="0" i="0" u="none" strike="noStrike" kern="1200" baseline="0" dirty="0" smtClean="0">
                        <a:solidFill>
                          <a:schemeClr val="dk1"/>
                        </a:solidFill>
                        <a:latin typeface="+mn-lt"/>
                        <a:ea typeface="+mn-ea"/>
                        <a:cs typeface="+mn-cs"/>
                      </a:endParaRPr>
                    </a:p>
                  </a:txBody>
                  <a:tcPr>
                    <a:solidFill>
                      <a:schemeClr val="accent1">
                        <a:lumMod val="40000"/>
                        <a:lumOff val="60000"/>
                      </a:schemeClr>
                    </a:solidFill>
                  </a:tcPr>
                </a:tc>
                <a:extLst>
                  <a:ext uri="{0D108BD9-81ED-4DB2-BD59-A6C34878D82A}">
                    <a16:rowId xmlns:a16="http://schemas.microsoft.com/office/drawing/2014/main" val="2285113016"/>
                  </a:ext>
                </a:extLst>
              </a:tr>
            </a:tbl>
          </a:graphicData>
        </a:graphic>
      </p:graphicFrame>
    </p:spTree>
    <p:extLst>
      <p:ext uri="{BB962C8B-B14F-4D97-AF65-F5344CB8AC3E}">
        <p14:creationId xmlns:p14="http://schemas.microsoft.com/office/powerpoint/2010/main" val="6181934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717768791"/>
              </p:ext>
            </p:extLst>
          </p:nvPr>
        </p:nvGraphicFramePr>
        <p:xfrm>
          <a:off x="342900" y="719666"/>
          <a:ext cx="11315700" cy="4568614"/>
        </p:xfrm>
        <a:graphic>
          <a:graphicData uri="http://schemas.openxmlformats.org/drawingml/2006/table">
            <a:tbl>
              <a:tblPr firstRow="1" bandRow="1">
                <a:tableStyleId>{5C22544A-7EE6-4342-B048-85BDC9FD1C3A}</a:tableStyleId>
              </a:tblPr>
              <a:tblGrid>
                <a:gridCol w="5657850">
                  <a:extLst>
                    <a:ext uri="{9D8B030D-6E8A-4147-A177-3AD203B41FA5}">
                      <a16:colId xmlns:a16="http://schemas.microsoft.com/office/drawing/2014/main" val="489745937"/>
                    </a:ext>
                  </a:extLst>
                </a:gridCol>
                <a:gridCol w="5657850">
                  <a:extLst>
                    <a:ext uri="{9D8B030D-6E8A-4147-A177-3AD203B41FA5}">
                      <a16:colId xmlns:a16="http://schemas.microsoft.com/office/drawing/2014/main" val="891547101"/>
                    </a:ext>
                  </a:extLst>
                </a:gridCol>
              </a:tblGrid>
              <a:tr h="709084">
                <a:tc gridSpan="2">
                  <a:txBody>
                    <a:bodyPr/>
                    <a:lstStyle/>
                    <a:p>
                      <a:pPr algn="ctr"/>
                      <a:r>
                        <a:rPr lang="ru-RU" dirty="0" smtClean="0"/>
                        <a:t>Аттестация педагогических работников в целях подтверждения соответствия</a:t>
                      </a:r>
                      <a:r>
                        <a:rPr lang="ru-RU" baseline="0" dirty="0" smtClean="0"/>
                        <a:t> занимаемой должности</a:t>
                      </a:r>
                      <a:endParaRPr lang="ru-RU" dirty="0"/>
                    </a:p>
                  </a:txBody>
                  <a:tcPr/>
                </a:tc>
                <a:tc hMerge="1">
                  <a:txBody>
                    <a:bodyPr/>
                    <a:lstStyle/>
                    <a:p>
                      <a:endParaRPr lang="ru-RU" dirty="0"/>
                    </a:p>
                  </a:txBody>
                  <a:tcPr/>
                </a:tc>
                <a:extLst>
                  <a:ext uri="{0D108BD9-81ED-4DB2-BD59-A6C34878D82A}">
                    <a16:rowId xmlns:a16="http://schemas.microsoft.com/office/drawing/2014/main" val="371826827"/>
                  </a:ext>
                </a:extLst>
              </a:tr>
              <a:tr h="476250">
                <a:tc>
                  <a:txBody>
                    <a:bodyPr/>
                    <a:lstStyle/>
                    <a:p>
                      <a:pPr algn="ctr"/>
                      <a:r>
                        <a:rPr lang="ru-RU" dirty="0" smtClean="0">
                          <a:solidFill>
                            <a:srgbClr val="FF0000"/>
                          </a:solidFill>
                        </a:rPr>
                        <a:t>Приказ-</a:t>
                      </a:r>
                      <a:r>
                        <a:rPr lang="ru-RU" baseline="0" dirty="0" smtClean="0">
                          <a:solidFill>
                            <a:srgbClr val="FF0000"/>
                          </a:solidFill>
                        </a:rPr>
                        <a:t>276 (до 01.09.2023)</a:t>
                      </a:r>
                      <a:endParaRPr lang="ru-RU" dirty="0">
                        <a:solidFill>
                          <a:srgbClr val="FF0000"/>
                        </a:solidFill>
                      </a:endParaRPr>
                    </a:p>
                  </a:txBody>
                  <a:tcPr/>
                </a:tc>
                <a:tc>
                  <a:txBody>
                    <a:bodyPr/>
                    <a:lstStyle/>
                    <a:p>
                      <a:pPr algn="ctr"/>
                      <a:r>
                        <a:rPr lang="ru-RU" dirty="0" smtClean="0">
                          <a:solidFill>
                            <a:schemeClr val="accent2">
                              <a:lumMod val="50000"/>
                            </a:schemeClr>
                          </a:solidFill>
                        </a:rPr>
                        <a:t>Приказ-196 (после 01.09.2023)</a:t>
                      </a:r>
                      <a:endParaRPr lang="ru-RU" dirty="0">
                        <a:solidFill>
                          <a:schemeClr val="accent2">
                            <a:lumMod val="50000"/>
                          </a:schemeClr>
                        </a:solidFill>
                      </a:endParaRPr>
                    </a:p>
                  </a:txBody>
                  <a:tcPr/>
                </a:tc>
                <a:extLst>
                  <a:ext uri="{0D108BD9-81ED-4DB2-BD59-A6C34878D82A}">
                    <a16:rowId xmlns:a16="http://schemas.microsoft.com/office/drawing/2014/main" val="229831522"/>
                  </a:ext>
                </a:extLst>
              </a:tr>
              <a:tr h="2139821">
                <a:tc>
                  <a:txBody>
                    <a:bodyPr/>
                    <a:lstStyle/>
                    <a:p>
                      <a:pPr algn="just"/>
                      <a:r>
                        <a:rPr lang="ru-RU" dirty="0" smtClean="0"/>
                        <a:t>5. Аттестация педагогических работников в целях подтверждения соответствия</a:t>
                      </a:r>
                      <a:r>
                        <a:rPr lang="ru-RU" baseline="0" dirty="0" smtClean="0"/>
                        <a:t> педагогических работников занимаемым ими должностями проводится </a:t>
                      </a:r>
                      <a:r>
                        <a:rPr lang="ru-RU" baseline="0" dirty="0" smtClean="0">
                          <a:solidFill>
                            <a:srgbClr val="FF0000"/>
                          </a:solidFill>
                        </a:rPr>
                        <a:t>один раз в пять лет </a:t>
                      </a:r>
                      <a:r>
                        <a:rPr lang="ru-RU" baseline="0" dirty="0" smtClean="0"/>
                        <a:t>на основе оценки их профессиональной деятельности аттестационными комиссиями, самостоятельно формируемыми организациями.*</a:t>
                      </a:r>
                    </a:p>
                    <a:p>
                      <a:pPr algn="just"/>
                      <a:endParaRPr lang="ru-RU" baseline="0" dirty="0" smtClean="0"/>
                    </a:p>
                    <a:p>
                      <a:pPr marL="0" marR="0" indent="0" algn="just" defTabSz="457200" rtl="0" eaLnBrk="1" fontAlgn="auto" latinLnBrk="0" hangingPunct="1">
                        <a:lnSpc>
                          <a:spcPct val="100000"/>
                        </a:lnSpc>
                        <a:spcBef>
                          <a:spcPts val="0"/>
                        </a:spcBef>
                        <a:spcAft>
                          <a:spcPts val="0"/>
                        </a:spcAft>
                        <a:buClrTx/>
                        <a:buSzTx/>
                        <a:buFontTx/>
                        <a:buNone/>
                        <a:tabLst/>
                        <a:defRPr/>
                      </a:pPr>
                      <a:r>
                        <a:rPr lang="ru-RU" dirty="0" smtClean="0"/>
                        <a:t>* Часть 2 статьи 49</a:t>
                      </a:r>
                      <a:r>
                        <a:rPr lang="ru-RU" baseline="0" dirty="0" smtClean="0"/>
                        <a:t> </a:t>
                      </a:r>
                      <a:r>
                        <a:rPr lang="ru-RU" dirty="0" smtClean="0"/>
                        <a:t>Федерального закона от 29 декабря 2012 г. №273-ФЗ «Об образовании в Российской Федерации»</a:t>
                      </a:r>
                    </a:p>
                    <a:p>
                      <a:pPr algn="just"/>
                      <a:endParaRPr lang="ru-RU" dirty="0"/>
                    </a:p>
                  </a:txBody>
                  <a:tcPr>
                    <a:solidFill>
                      <a:schemeClr val="accent1">
                        <a:lumMod val="40000"/>
                        <a:lumOff val="60000"/>
                      </a:schemeClr>
                    </a:solidFill>
                  </a:tcPr>
                </a:tc>
                <a:tc>
                  <a:txBody>
                    <a:bodyPr/>
                    <a:lstStyle/>
                    <a:p>
                      <a:pPr algn="just"/>
                      <a:r>
                        <a:rPr lang="ru-RU" dirty="0" smtClean="0"/>
                        <a:t>5. Аттестация педагогических работников в целях подтверждения соответствия</a:t>
                      </a:r>
                      <a:r>
                        <a:rPr lang="ru-RU" baseline="0" dirty="0" smtClean="0"/>
                        <a:t> педагогических работников занимаемым ими должностями проводится </a:t>
                      </a:r>
                      <a:r>
                        <a:rPr lang="ru-RU" baseline="0" dirty="0" smtClean="0">
                          <a:solidFill>
                            <a:srgbClr val="00B0F0"/>
                          </a:solidFill>
                        </a:rPr>
                        <a:t>один раз в пять лет </a:t>
                      </a:r>
                      <a:r>
                        <a:rPr lang="ru-RU" baseline="0" dirty="0" smtClean="0"/>
                        <a:t>на основе оценки их профессиональной деятельности аттестационными комиссиями, самостоятельно формируемыми организациями.*</a:t>
                      </a:r>
                    </a:p>
                    <a:p>
                      <a:pPr algn="just"/>
                      <a:endParaRPr lang="ru-RU" baseline="0" dirty="0" smtClean="0"/>
                    </a:p>
                    <a:p>
                      <a:pPr marL="0" marR="0" indent="0" algn="just" defTabSz="457200" rtl="0" eaLnBrk="1" fontAlgn="auto" latinLnBrk="0" hangingPunct="1">
                        <a:lnSpc>
                          <a:spcPct val="100000"/>
                        </a:lnSpc>
                        <a:spcBef>
                          <a:spcPts val="0"/>
                        </a:spcBef>
                        <a:spcAft>
                          <a:spcPts val="0"/>
                        </a:spcAft>
                        <a:buClrTx/>
                        <a:buSzTx/>
                        <a:buFontTx/>
                        <a:buNone/>
                        <a:tabLst/>
                        <a:defRPr/>
                      </a:pPr>
                      <a:r>
                        <a:rPr lang="ru-RU" dirty="0" smtClean="0"/>
                        <a:t>* Часть 2 статьи 49</a:t>
                      </a:r>
                      <a:r>
                        <a:rPr lang="ru-RU" baseline="0" dirty="0" smtClean="0"/>
                        <a:t> </a:t>
                      </a:r>
                      <a:r>
                        <a:rPr lang="ru-RU" dirty="0" smtClean="0"/>
                        <a:t>Федерального закона от 29 декабря 2012 г. №273-ФЗ «Об образовании в Российской Федерации»</a:t>
                      </a:r>
                    </a:p>
                    <a:p>
                      <a:pPr algn="just"/>
                      <a:endParaRPr lang="ru-RU" dirty="0"/>
                    </a:p>
                  </a:txBody>
                  <a:tcPr>
                    <a:solidFill>
                      <a:schemeClr val="accent1">
                        <a:lumMod val="40000"/>
                        <a:lumOff val="60000"/>
                      </a:schemeClr>
                    </a:solidFill>
                  </a:tcPr>
                </a:tc>
                <a:extLst>
                  <a:ext uri="{0D108BD9-81ED-4DB2-BD59-A6C34878D82A}">
                    <a16:rowId xmlns:a16="http://schemas.microsoft.com/office/drawing/2014/main" val="476609340"/>
                  </a:ext>
                </a:extLst>
              </a:tr>
            </a:tbl>
          </a:graphicData>
        </a:graphic>
      </p:graphicFrame>
    </p:spTree>
    <p:extLst>
      <p:ext uri="{BB962C8B-B14F-4D97-AF65-F5344CB8AC3E}">
        <p14:creationId xmlns:p14="http://schemas.microsoft.com/office/powerpoint/2010/main" val="324140486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059956191"/>
              </p:ext>
            </p:extLst>
          </p:nvPr>
        </p:nvGraphicFramePr>
        <p:xfrm>
          <a:off x="404820" y="484156"/>
          <a:ext cx="11321142" cy="5592318"/>
        </p:xfrm>
        <a:graphic>
          <a:graphicData uri="http://schemas.openxmlformats.org/drawingml/2006/table">
            <a:tbl>
              <a:tblPr firstRow="1" bandRow="1">
                <a:tableStyleId>{5C22544A-7EE6-4342-B048-85BDC9FD1C3A}</a:tableStyleId>
              </a:tblPr>
              <a:tblGrid>
                <a:gridCol w="5391823">
                  <a:extLst>
                    <a:ext uri="{9D8B030D-6E8A-4147-A177-3AD203B41FA5}">
                      <a16:colId xmlns:a16="http://schemas.microsoft.com/office/drawing/2014/main" val="489745937"/>
                    </a:ext>
                  </a:extLst>
                </a:gridCol>
                <a:gridCol w="5929319">
                  <a:extLst>
                    <a:ext uri="{9D8B030D-6E8A-4147-A177-3AD203B41FA5}">
                      <a16:colId xmlns:a16="http://schemas.microsoft.com/office/drawing/2014/main" val="728795707"/>
                    </a:ext>
                  </a:extLst>
                </a:gridCol>
              </a:tblGrid>
              <a:tr h="446572">
                <a:tc gridSpan="2">
                  <a:txBody>
                    <a:bodyPr/>
                    <a:lstStyle/>
                    <a:p>
                      <a:pPr algn="ctr"/>
                      <a:r>
                        <a:rPr lang="ru-RU" sz="1800" b="1" i="0" u="none" strike="noStrike" kern="1200" baseline="0" dirty="0" smtClean="0">
                          <a:solidFill>
                            <a:schemeClr val="lt1"/>
                          </a:solidFill>
                          <a:latin typeface="+mn-lt"/>
                          <a:ea typeface="+mn-ea"/>
                          <a:cs typeface="+mn-cs"/>
                        </a:rPr>
                        <a:t>Ответы на вопросы</a:t>
                      </a:r>
                      <a:endParaRPr lang="ru-RU" sz="1800" b="0" i="0" u="none" strike="noStrike" kern="1200" baseline="0" dirty="0" smtClean="0">
                        <a:solidFill>
                          <a:schemeClr val="lt1"/>
                        </a:solidFill>
                        <a:latin typeface="+mn-lt"/>
                        <a:ea typeface="+mn-ea"/>
                        <a:cs typeface="+mn-cs"/>
                      </a:endParaRPr>
                    </a:p>
                  </a:txBody>
                  <a:tcPr/>
                </a:tc>
                <a:tc hMerge="1">
                  <a:txBody>
                    <a:bodyPr/>
                    <a:lstStyle/>
                    <a:p>
                      <a:endParaRPr lang="ru-RU"/>
                    </a:p>
                  </a:txBody>
                  <a:tcPr/>
                </a:tc>
                <a:extLst>
                  <a:ext uri="{0D108BD9-81ED-4DB2-BD59-A6C34878D82A}">
                    <a16:rowId xmlns:a16="http://schemas.microsoft.com/office/drawing/2014/main" val="371826827"/>
                  </a:ext>
                </a:extLst>
              </a:tr>
              <a:tr h="342901">
                <a:tc>
                  <a:txBody>
                    <a:bodyPr/>
                    <a:lstStyle/>
                    <a:p>
                      <a:pPr algn="ctr"/>
                      <a:r>
                        <a:rPr lang="ru-RU" sz="2000" b="0" i="0" u="none" strike="noStrike" kern="1200" baseline="0" dirty="0" smtClean="0">
                          <a:solidFill>
                            <a:schemeClr val="dk1"/>
                          </a:solidFill>
                          <a:latin typeface="+mn-lt"/>
                          <a:ea typeface="+mn-ea"/>
                          <a:cs typeface="+mn-cs"/>
                        </a:rPr>
                        <a:t>Вопрос</a:t>
                      </a:r>
                    </a:p>
                  </a:txBody>
                  <a:tcPr>
                    <a:solidFill>
                      <a:schemeClr val="accent1">
                        <a:lumMod val="40000"/>
                        <a:lumOff val="60000"/>
                      </a:schemeClr>
                    </a:solidFill>
                  </a:tcPr>
                </a:tc>
                <a:tc>
                  <a:txBody>
                    <a:bodyPr/>
                    <a:lstStyle/>
                    <a:p>
                      <a:pPr algn="ctr"/>
                      <a:r>
                        <a:rPr lang="ru-RU" sz="2000" b="0" i="0" u="none" strike="noStrike" kern="1200" baseline="0" dirty="0" smtClean="0">
                          <a:solidFill>
                            <a:schemeClr val="dk1"/>
                          </a:solidFill>
                          <a:latin typeface="+mn-lt"/>
                          <a:ea typeface="+mn-ea"/>
                          <a:cs typeface="+mn-cs"/>
                        </a:rPr>
                        <a:t>Ответ</a:t>
                      </a:r>
                    </a:p>
                  </a:txBody>
                  <a:tcPr>
                    <a:solidFill>
                      <a:schemeClr val="accent1">
                        <a:lumMod val="40000"/>
                        <a:lumOff val="60000"/>
                      </a:schemeClr>
                    </a:solidFill>
                  </a:tcPr>
                </a:tc>
                <a:extLst>
                  <a:ext uri="{0D108BD9-81ED-4DB2-BD59-A6C34878D82A}">
                    <a16:rowId xmlns:a16="http://schemas.microsoft.com/office/drawing/2014/main" val="229831522"/>
                  </a:ext>
                </a:extLst>
              </a:tr>
              <a:tr h="4749506">
                <a:tc>
                  <a:txBody>
                    <a:bodyPr/>
                    <a:lstStyle/>
                    <a:p>
                      <a:pPr algn="just">
                        <a:lnSpc>
                          <a:spcPct val="107000"/>
                        </a:lnSpc>
                        <a:spcAft>
                          <a:spcPts val="800"/>
                        </a:spcAft>
                      </a:pPr>
                      <a:r>
                        <a:rPr lang="ru-RU" sz="2000" kern="1200" dirty="0" smtClean="0">
                          <a:solidFill>
                            <a:schemeClr val="dk1"/>
                          </a:solidFill>
                          <a:effectLst/>
                          <a:latin typeface="+mn-lt"/>
                          <a:ea typeface="+mn-ea"/>
                          <a:cs typeface="+mn-cs"/>
                        </a:rPr>
                        <a:t>   По каким критериям будет проходить оценивание Аттестации на Категорию?</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just"/>
                      <a:r>
                        <a:rPr lang="ru-RU" sz="2000" kern="1200" dirty="0" smtClean="0">
                          <a:solidFill>
                            <a:schemeClr val="dk1"/>
                          </a:solidFill>
                          <a:effectLst/>
                          <a:latin typeface="+mn-lt"/>
                          <a:ea typeface="+mn-ea"/>
                          <a:cs typeface="+mn-cs"/>
                        </a:rPr>
                        <a:t>   Квалификационные категории устанавливаются на основе соответствия результатов профессиональной деятельности показателям, предусмотренным пунктами 35, 36, 50 и 51 приказа </a:t>
                      </a:r>
                      <a:r>
                        <a:rPr lang="ru-RU" sz="2000" kern="1200" dirty="0" err="1" smtClean="0">
                          <a:solidFill>
                            <a:schemeClr val="dk1"/>
                          </a:solidFill>
                          <a:effectLst/>
                          <a:latin typeface="+mn-lt"/>
                          <a:ea typeface="+mn-ea"/>
                          <a:cs typeface="+mn-cs"/>
                        </a:rPr>
                        <a:t>Минпросвещения</a:t>
                      </a:r>
                      <a:r>
                        <a:rPr lang="ru-RU" sz="2000" kern="1200" dirty="0" smtClean="0">
                          <a:solidFill>
                            <a:schemeClr val="dk1"/>
                          </a:solidFill>
                          <a:effectLst/>
                          <a:latin typeface="+mn-lt"/>
                          <a:ea typeface="+mn-ea"/>
                          <a:cs typeface="+mn-cs"/>
                        </a:rPr>
                        <a:t> № 196 от 24 марта 2023 г. «Об утверждении Порядка…».</a:t>
                      </a:r>
                    </a:p>
                    <a:p>
                      <a:pPr algn="just"/>
                      <a:endParaRPr lang="ru-RU" sz="2000" kern="1200" dirty="0" smtClean="0">
                        <a:solidFill>
                          <a:schemeClr val="dk1"/>
                        </a:solidFill>
                        <a:effectLst/>
                        <a:latin typeface="+mn-lt"/>
                        <a:ea typeface="+mn-ea"/>
                        <a:cs typeface="+mn-cs"/>
                      </a:endParaRPr>
                    </a:p>
                    <a:p>
                      <a:pPr algn="just"/>
                      <a:r>
                        <a:rPr lang="ru-RU" sz="2000" kern="1200" dirty="0" smtClean="0">
                          <a:solidFill>
                            <a:schemeClr val="dk1"/>
                          </a:solidFill>
                          <a:effectLst/>
                          <a:latin typeface="+mn-lt"/>
                          <a:ea typeface="+mn-ea"/>
                          <a:cs typeface="+mn-cs"/>
                        </a:rPr>
                        <a:t>Рекомендованные формы предоставления результатов профессиональной деятельности размещены на сайте АУ «Институт развития образования» </a:t>
                      </a:r>
                      <a:r>
                        <a:rPr lang="ru-RU" sz="2000" u="sng" kern="1200" dirty="0" smtClean="0">
                          <a:solidFill>
                            <a:schemeClr val="dk1"/>
                          </a:solidFill>
                          <a:effectLst/>
                          <a:latin typeface="+mn-lt"/>
                          <a:ea typeface="+mn-ea"/>
                          <a:cs typeface="+mn-cs"/>
                          <a:hlinkClick r:id="rId2"/>
                        </a:rPr>
                        <a:t>https://iro86.ru/</a:t>
                      </a:r>
                      <a:r>
                        <a:rPr lang="ru-RU" sz="2000" kern="1200" dirty="0" smtClean="0">
                          <a:solidFill>
                            <a:schemeClr val="dk1"/>
                          </a:solidFill>
                          <a:effectLst/>
                          <a:latin typeface="+mn-lt"/>
                          <a:ea typeface="+mn-ea"/>
                          <a:cs typeface="+mn-cs"/>
                        </a:rPr>
                        <a:t> и на Аттестационном портале педагогов ХМАО </a:t>
                      </a:r>
                      <a:r>
                        <a:rPr lang="ru-RU" sz="2000" u="sng" kern="1200" dirty="0" smtClean="0">
                          <a:solidFill>
                            <a:schemeClr val="dk1"/>
                          </a:solidFill>
                          <a:effectLst/>
                          <a:latin typeface="+mn-lt"/>
                          <a:ea typeface="+mn-ea"/>
                          <a:cs typeface="+mn-cs"/>
                          <a:hlinkClick r:id="rId3"/>
                        </a:rPr>
                        <a:t>https://att.iro86.ru/</a:t>
                      </a:r>
                      <a:r>
                        <a:rPr lang="ru-RU" sz="2000" kern="1200" dirty="0" smtClean="0">
                          <a:solidFill>
                            <a:schemeClr val="dk1"/>
                          </a:solidFill>
                          <a:effectLst/>
                          <a:latin typeface="+mn-lt"/>
                          <a:ea typeface="+mn-ea"/>
                          <a:cs typeface="+mn-cs"/>
                        </a:rPr>
                        <a:t> в разделе «Информационно-методические материалы».</a:t>
                      </a:r>
                      <a:endParaRPr lang="ru-RU" sz="2000" b="0" i="0" u="none" strike="noStrike" kern="1200" baseline="0" dirty="0" smtClean="0">
                        <a:solidFill>
                          <a:schemeClr val="dk1"/>
                        </a:solidFill>
                        <a:latin typeface="+mn-lt"/>
                        <a:ea typeface="+mn-ea"/>
                        <a:cs typeface="+mn-cs"/>
                      </a:endParaRPr>
                    </a:p>
                  </a:txBody>
                  <a:tcPr>
                    <a:solidFill>
                      <a:schemeClr val="accent1">
                        <a:lumMod val="40000"/>
                        <a:lumOff val="60000"/>
                      </a:schemeClr>
                    </a:solidFill>
                  </a:tcPr>
                </a:tc>
                <a:extLst>
                  <a:ext uri="{0D108BD9-81ED-4DB2-BD59-A6C34878D82A}">
                    <a16:rowId xmlns:a16="http://schemas.microsoft.com/office/drawing/2014/main" val="2285113016"/>
                  </a:ext>
                </a:extLst>
              </a:tr>
            </a:tbl>
          </a:graphicData>
        </a:graphic>
      </p:graphicFrame>
    </p:spTree>
    <p:extLst>
      <p:ext uri="{BB962C8B-B14F-4D97-AF65-F5344CB8AC3E}">
        <p14:creationId xmlns:p14="http://schemas.microsoft.com/office/powerpoint/2010/main" val="162796081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017359619"/>
              </p:ext>
            </p:extLst>
          </p:nvPr>
        </p:nvGraphicFramePr>
        <p:xfrm>
          <a:off x="404820" y="484156"/>
          <a:ext cx="11321142" cy="5780572"/>
        </p:xfrm>
        <a:graphic>
          <a:graphicData uri="http://schemas.openxmlformats.org/drawingml/2006/table">
            <a:tbl>
              <a:tblPr firstRow="1" bandRow="1">
                <a:tableStyleId>{5C22544A-7EE6-4342-B048-85BDC9FD1C3A}</a:tableStyleId>
              </a:tblPr>
              <a:tblGrid>
                <a:gridCol w="5391823">
                  <a:extLst>
                    <a:ext uri="{9D8B030D-6E8A-4147-A177-3AD203B41FA5}">
                      <a16:colId xmlns:a16="http://schemas.microsoft.com/office/drawing/2014/main" val="489745937"/>
                    </a:ext>
                  </a:extLst>
                </a:gridCol>
                <a:gridCol w="5929319">
                  <a:extLst>
                    <a:ext uri="{9D8B030D-6E8A-4147-A177-3AD203B41FA5}">
                      <a16:colId xmlns:a16="http://schemas.microsoft.com/office/drawing/2014/main" val="728795707"/>
                    </a:ext>
                  </a:extLst>
                </a:gridCol>
              </a:tblGrid>
              <a:tr h="446572">
                <a:tc gridSpan="2">
                  <a:txBody>
                    <a:bodyPr/>
                    <a:lstStyle/>
                    <a:p>
                      <a:pPr algn="ctr"/>
                      <a:r>
                        <a:rPr lang="ru-RU" sz="1800" b="1" i="0" u="none" strike="noStrike" kern="1200" baseline="0" dirty="0" smtClean="0">
                          <a:solidFill>
                            <a:schemeClr val="lt1"/>
                          </a:solidFill>
                          <a:latin typeface="+mn-lt"/>
                          <a:ea typeface="+mn-ea"/>
                          <a:cs typeface="+mn-cs"/>
                        </a:rPr>
                        <a:t>Ответы на вопросы</a:t>
                      </a:r>
                      <a:endParaRPr lang="ru-RU" sz="1800" b="0" i="0" u="none" strike="noStrike" kern="1200" baseline="0" dirty="0" smtClean="0">
                        <a:solidFill>
                          <a:schemeClr val="lt1"/>
                        </a:solidFill>
                        <a:latin typeface="+mn-lt"/>
                        <a:ea typeface="+mn-ea"/>
                        <a:cs typeface="+mn-cs"/>
                      </a:endParaRPr>
                    </a:p>
                  </a:txBody>
                  <a:tcPr/>
                </a:tc>
                <a:tc hMerge="1">
                  <a:txBody>
                    <a:bodyPr/>
                    <a:lstStyle/>
                    <a:p>
                      <a:endParaRPr lang="ru-RU"/>
                    </a:p>
                  </a:txBody>
                  <a:tcPr/>
                </a:tc>
                <a:extLst>
                  <a:ext uri="{0D108BD9-81ED-4DB2-BD59-A6C34878D82A}">
                    <a16:rowId xmlns:a16="http://schemas.microsoft.com/office/drawing/2014/main" val="371826827"/>
                  </a:ext>
                </a:extLst>
              </a:tr>
              <a:tr h="342901">
                <a:tc>
                  <a:txBody>
                    <a:bodyPr/>
                    <a:lstStyle/>
                    <a:p>
                      <a:pPr algn="ctr"/>
                      <a:r>
                        <a:rPr lang="ru-RU" sz="2000" b="0" i="0" u="none" strike="noStrike" kern="1200" baseline="0" dirty="0" smtClean="0">
                          <a:solidFill>
                            <a:schemeClr val="dk1"/>
                          </a:solidFill>
                          <a:latin typeface="+mn-lt"/>
                          <a:ea typeface="+mn-ea"/>
                          <a:cs typeface="+mn-cs"/>
                        </a:rPr>
                        <a:t>Вопрос</a:t>
                      </a:r>
                    </a:p>
                  </a:txBody>
                  <a:tcPr>
                    <a:solidFill>
                      <a:schemeClr val="accent1">
                        <a:lumMod val="40000"/>
                        <a:lumOff val="60000"/>
                      </a:schemeClr>
                    </a:solidFill>
                  </a:tcPr>
                </a:tc>
                <a:tc>
                  <a:txBody>
                    <a:bodyPr/>
                    <a:lstStyle/>
                    <a:p>
                      <a:pPr algn="ctr"/>
                      <a:r>
                        <a:rPr lang="ru-RU" sz="2000" b="0" i="0" u="none" strike="noStrike" kern="1200" baseline="0" dirty="0" smtClean="0">
                          <a:solidFill>
                            <a:schemeClr val="dk1"/>
                          </a:solidFill>
                          <a:latin typeface="+mn-lt"/>
                          <a:ea typeface="+mn-ea"/>
                          <a:cs typeface="+mn-cs"/>
                        </a:rPr>
                        <a:t>Ответ</a:t>
                      </a:r>
                    </a:p>
                  </a:txBody>
                  <a:tcPr>
                    <a:solidFill>
                      <a:schemeClr val="accent1">
                        <a:lumMod val="40000"/>
                        <a:lumOff val="60000"/>
                      </a:schemeClr>
                    </a:solidFill>
                  </a:tcPr>
                </a:tc>
                <a:extLst>
                  <a:ext uri="{0D108BD9-81ED-4DB2-BD59-A6C34878D82A}">
                    <a16:rowId xmlns:a16="http://schemas.microsoft.com/office/drawing/2014/main" val="229831522"/>
                  </a:ext>
                </a:extLst>
              </a:tr>
              <a:tr h="1726475">
                <a:tc>
                  <a:txBody>
                    <a:bodyPr/>
                    <a:lstStyle/>
                    <a:p>
                      <a:pPr algn="just">
                        <a:lnSpc>
                          <a:spcPct val="107000"/>
                        </a:lnSpc>
                        <a:spcAft>
                          <a:spcPts val="800"/>
                        </a:spcAft>
                      </a:pPr>
                      <a:r>
                        <a:rPr lang="ru-RU" sz="2400" kern="1200" dirty="0" smtClean="0">
                          <a:solidFill>
                            <a:schemeClr val="dk1"/>
                          </a:solidFill>
                          <a:effectLst/>
                          <a:latin typeface="+mn-lt"/>
                          <a:ea typeface="+mn-ea"/>
                          <a:cs typeface="+mn-cs"/>
                        </a:rPr>
                        <a:t>  На какой срок будет присвоена категория?</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just"/>
                      <a:r>
                        <a:rPr lang="ru-RU" sz="2400" kern="1200" dirty="0" smtClean="0">
                          <a:solidFill>
                            <a:schemeClr val="dk1"/>
                          </a:solidFill>
                          <a:effectLst/>
                          <a:latin typeface="+mn-lt"/>
                          <a:ea typeface="+mn-ea"/>
                          <a:cs typeface="+mn-cs"/>
                        </a:rPr>
                        <a:t>   Приказом </a:t>
                      </a:r>
                      <a:r>
                        <a:rPr lang="ru-RU" sz="2400" kern="1200" dirty="0" err="1" smtClean="0">
                          <a:solidFill>
                            <a:schemeClr val="dk1"/>
                          </a:solidFill>
                          <a:effectLst/>
                          <a:latin typeface="+mn-lt"/>
                          <a:ea typeface="+mn-ea"/>
                          <a:cs typeface="+mn-cs"/>
                        </a:rPr>
                        <a:t>Минпросвещения</a:t>
                      </a:r>
                      <a:r>
                        <a:rPr lang="ru-RU" sz="2400" kern="1200" dirty="0" smtClean="0">
                          <a:solidFill>
                            <a:schemeClr val="dk1"/>
                          </a:solidFill>
                          <a:effectLst/>
                          <a:latin typeface="+mn-lt"/>
                          <a:ea typeface="+mn-ea"/>
                          <a:cs typeface="+mn-cs"/>
                        </a:rPr>
                        <a:t> № 196 от 24 марта 2023 г. «Об утверждении Порядка…» сроки действий квалификационных категорий не устанавливаются.</a:t>
                      </a:r>
                    </a:p>
                    <a:p>
                      <a:pPr algn="just"/>
                      <a:endParaRPr lang="ru-RU" sz="2400" b="0" i="0" u="none" strike="noStrike" kern="1200" baseline="0" dirty="0" smtClean="0">
                        <a:solidFill>
                          <a:schemeClr val="dk1"/>
                        </a:solidFill>
                        <a:latin typeface="+mn-lt"/>
                        <a:ea typeface="+mn-ea"/>
                        <a:cs typeface="+mn-cs"/>
                      </a:endParaRPr>
                    </a:p>
                  </a:txBody>
                  <a:tcPr>
                    <a:solidFill>
                      <a:schemeClr val="accent1">
                        <a:lumMod val="40000"/>
                        <a:lumOff val="60000"/>
                      </a:schemeClr>
                    </a:solidFill>
                  </a:tcPr>
                </a:tc>
                <a:extLst>
                  <a:ext uri="{0D108BD9-81ED-4DB2-BD59-A6C34878D82A}">
                    <a16:rowId xmlns:a16="http://schemas.microsoft.com/office/drawing/2014/main" val="2285113016"/>
                  </a:ext>
                </a:extLst>
              </a:tr>
              <a:tr h="2374753">
                <a:tc>
                  <a:txBody>
                    <a:bodyPr/>
                    <a:lstStyle/>
                    <a:p>
                      <a:pPr algn="just">
                        <a:lnSpc>
                          <a:spcPct val="107000"/>
                        </a:lnSpc>
                        <a:spcAft>
                          <a:spcPts val="800"/>
                        </a:spcAft>
                      </a:pPr>
                      <a:r>
                        <a:rPr lang="ru-RU" sz="2400" kern="1200" dirty="0" smtClean="0">
                          <a:solidFill>
                            <a:schemeClr val="dk1"/>
                          </a:solidFill>
                          <a:effectLst/>
                          <a:latin typeface="+mn-lt"/>
                          <a:ea typeface="+mn-ea"/>
                          <a:cs typeface="+mn-cs"/>
                        </a:rPr>
                        <a:t>  Какого уровня награды, звания, знаки отличия, профессиональные конкурсы учитываются при проведении аттестации на категорию?</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just"/>
                      <a:r>
                        <a:rPr lang="ru-RU" sz="2400" kern="1200" dirty="0" smtClean="0">
                          <a:solidFill>
                            <a:schemeClr val="dk1"/>
                          </a:solidFill>
                          <a:effectLst/>
                          <a:latin typeface="+mn-lt"/>
                          <a:ea typeface="+mn-ea"/>
                          <a:cs typeface="+mn-cs"/>
                        </a:rPr>
                        <a:t>  Порядком аттестации не устанавливается уровень наград, званий, знаков отличия, профессиональных конкурсов, в которых педагогический работник стал призером.</a:t>
                      </a:r>
                    </a:p>
                    <a:p>
                      <a:pPr algn="just"/>
                      <a:endParaRPr lang="ru-RU" sz="2400" b="0" i="0" u="none" strike="noStrike" kern="1200" baseline="0" dirty="0" smtClean="0">
                        <a:solidFill>
                          <a:schemeClr val="dk1"/>
                        </a:solidFill>
                        <a:latin typeface="+mn-lt"/>
                        <a:ea typeface="+mn-ea"/>
                        <a:cs typeface="+mn-cs"/>
                      </a:endParaRPr>
                    </a:p>
                  </a:txBody>
                  <a:tcPr>
                    <a:solidFill>
                      <a:schemeClr val="accent1">
                        <a:lumMod val="40000"/>
                        <a:lumOff val="60000"/>
                      </a:schemeClr>
                    </a:solidFill>
                  </a:tcPr>
                </a:tc>
                <a:extLst>
                  <a:ext uri="{0D108BD9-81ED-4DB2-BD59-A6C34878D82A}">
                    <a16:rowId xmlns:a16="http://schemas.microsoft.com/office/drawing/2014/main" val="491616282"/>
                  </a:ext>
                </a:extLst>
              </a:tr>
            </a:tbl>
          </a:graphicData>
        </a:graphic>
      </p:graphicFrame>
    </p:spTree>
    <p:extLst>
      <p:ext uri="{BB962C8B-B14F-4D97-AF65-F5344CB8AC3E}">
        <p14:creationId xmlns:p14="http://schemas.microsoft.com/office/powerpoint/2010/main" val="323560298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195866513"/>
              </p:ext>
            </p:extLst>
          </p:nvPr>
        </p:nvGraphicFramePr>
        <p:xfrm>
          <a:off x="404820" y="484156"/>
          <a:ext cx="11321142" cy="5592318"/>
        </p:xfrm>
        <a:graphic>
          <a:graphicData uri="http://schemas.openxmlformats.org/drawingml/2006/table">
            <a:tbl>
              <a:tblPr firstRow="1" bandRow="1">
                <a:tableStyleId>{5C22544A-7EE6-4342-B048-85BDC9FD1C3A}</a:tableStyleId>
              </a:tblPr>
              <a:tblGrid>
                <a:gridCol w="5391823">
                  <a:extLst>
                    <a:ext uri="{9D8B030D-6E8A-4147-A177-3AD203B41FA5}">
                      <a16:colId xmlns:a16="http://schemas.microsoft.com/office/drawing/2014/main" val="489745937"/>
                    </a:ext>
                  </a:extLst>
                </a:gridCol>
                <a:gridCol w="5929319">
                  <a:extLst>
                    <a:ext uri="{9D8B030D-6E8A-4147-A177-3AD203B41FA5}">
                      <a16:colId xmlns:a16="http://schemas.microsoft.com/office/drawing/2014/main" val="728795707"/>
                    </a:ext>
                  </a:extLst>
                </a:gridCol>
              </a:tblGrid>
              <a:tr h="446572">
                <a:tc gridSpan="2">
                  <a:txBody>
                    <a:bodyPr/>
                    <a:lstStyle/>
                    <a:p>
                      <a:pPr algn="ctr"/>
                      <a:r>
                        <a:rPr lang="ru-RU" sz="1800" b="1" i="0" u="none" strike="noStrike" kern="1200" baseline="0" dirty="0" smtClean="0">
                          <a:solidFill>
                            <a:schemeClr val="lt1"/>
                          </a:solidFill>
                          <a:latin typeface="+mn-lt"/>
                          <a:ea typeface="+mn-ea"/>
                          <a:cs typeface="+mn-cs"/>
                        </a:rPr>
                        <a:t>Ответы на вопросы</a:t>
                      </a:r>
                      <a:endParaRPr lang="ru-RU" sz="1800" b="0" i="0" u="none" strike="noStrike" kern="1200" baseline="0" dirty="0" smtClean="0">
                        <a:solidFill>
                          <a:schemeClr val="lt1"/>
                        </a:solidFill>
                        <a:latin typeface="+mn-lt"/>
                        <a:ea typeface="+mn-ea"/>
                        <a:cs typeface="+mn-cs"/>
                      </a:endParaRPr>
                    </a:p>
                  </a:txBody>
                  <a:tcPr/>
                </a:tc>
                <a:tc hMerge="1">
                  <a:txBody>
                    <a:bodyPr/>
                    <a:lstStyle/>
                    <a:p>
                      <a:endParaRPr lang="ru-RU"/>
                    </a:p>
                  </a:txBody>
                  <a:tcPr/>
                </a:tc>
                <a:extLst>
                  <a:ext uri="{0D108BD9-81ED-4DB2-BD59-A6C34878D82A}">
                    <a16:rowId xmlns:a16="http://schemas.microsoft.com/office/drawing/2014/main" val="371826827"/>
                  </a:ext>
                </a:extLst>
              </a:tr>
              <a:tr h="342901">
                <a:tc>
                  <a:txBody>
                    <a:bodyPr/>
                    <a:lstStyle/>
                    <a:p>
                      <a:pPr algn="ctr"/>
                      <a:r>
                        <a:rPr lang="ru-RU" sz="2000" b="0" i="0" u="none" strike="noStrike" kern="1200" baseline="0" dirty="0" smtClean="0">
                          <a:solidFill>
                            <a:schemeClr val="dk1"/>
                          </a:solidFill>
                          <a:latin typeface="+mn-lt"/>
                          <a:ea typeface="+mn-ea"/>
                          <a:cs typeface="+mn-cs"/>
                        </a:rPr>
                        <a:t>Вопрос</a:t>
                      </a:r>
                    </a:p>
                  </a:txBody>
                  <a:tcPr>
                    <a:solidFill>
                      <a:schemeClr val="accent1">
                        <a:lumMod val="40000"/>
                        <a:lumOff val="60000"/>
                      </a:schemeClr>
                    </a:solidFill>
                  </a:tcPr>
                </a:tc>
                <a:tc>
                  <a:txBody>
                    <a:bodyPr/>
                    <a:lstStyle/>
                    <a:p>
                      <a:pPr algn="ctr"/>
                      <a:r>
                        <a:rPr lang="ru-RU" sz="2000" b="0" i="0" u="none" strike="noStrike" kern="1200" baseline="0" dirty="0" smtClean="0">
                          <a:solidFill>
                            <a:schemeClr val="dk1"/>
                          </a:solidFill>
                          <a:latin typeface="+mn-lt"/>
                          <a:ea typeface="+mn-ea"/>
                          <a:cs typeface="+mn-cs"/>
                        </a:rPr>
                        <a:t>Ответ</a:t>
                      </a:r>
                    </a:p>
                  </a:txBody>
                  <a:tcPr>
                    <a:solidFill>
                      <a:schemeClr val="accent1">
                        <a:lumMod val="40000"/>
                        <a:lumOff val="60000"/>
                      </a:schemeClr>
                    </a:solidFill>
                  </a:tcPr>
                </a:tc>
                <a:extLst>
                  <a:ext uri="{0D108BD9-81ED-4DB2-BD59-A6C34878D82A}">
                    <a16:rowId xmlns:a16="http://schemas.microsoft.com/office/drawing/2014/main" val="229831522"/>
                  </a:ext>
                </a:extLst>
              </a:tr>
              <a:tr h="4749506">
                <a:tc>
                  <a:txBody>
                    <a:bodyPr/>
                    <a:lstStyle/>
                    <a:p>
                      <a:pPr algn="just">
                        <a:lnSpc>
                          <a:spcPct val="107000"/>
                        </a:lnSpc>
                        <a:spcAft>
                          <a:spcPts val="800"/>
                        </a:spcAft>
                        <a:tabLst>
                          <a:tab pos="5029200" algn="l"/>
                        </a:tabLst>
                      </a:pPr>
                      <a:r>
                        <a:rPr lang="ru-RU" sz="2000" kern="1200" dirty="0" smtClean="0">
                          <a:solidFill>
                            <a:schemeClr val="dk1"/>
                          </a:solidFill>
                          <a:effectLst/>
                          <a:latin typeface="+mn-lt"/>
                          <a:ea typeface="+mn-ea"/>
                          <a:cs typeface="+mn-cs"/>
                        </a:rPr>
                        <a:t>   Сохраняется ли соответствие при переходе из одной образовательной организации в другую?</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just"/>
                      <a:r>
                        <a:rPr lang="ru-RU" sz="2000" kern="1200" dirty="0" smtClean="0">
                          <a:solidFill>
                            <a:schemeClr val="dk1"/>
                          </a:solidFill>
                          <a:effectLst/>
                          <a:latin typeface="+mn-lt"/>
                          <a:ea typeface="+mn-ea"/>
                          <a:cs typeface="+mn-cs"/>
                        </a:rPr>
                        <a:t>  Если речь о соответствии занимаемой должности, то нет. Аттестацию на соответствие занимаемой должности педагогические работники проходят в конкретной образовательной организации. При переходе в другую организацию, пройденная аттестация на соответствие занимаемой должности в предыдущей организации не сохраняется. В новой организации через 2 года работы также надо будет проходить аттестацию на соответствие занимаемой должности либо подавать заявление на присвоение квалификационной категории.</a:t>
                      </a:r>
                      <a:endParaRPr lang="ru-RU" sz="2000" b="0" i="0" u="none" strike="noStrike" kern="1200" baseline="0" dirty="0" smtClean="0">
                        <a:solidFill>
                          <a:schemeClr val="dk1"/>
                        </a:solidFill>
                        <a:latin typeface="+mn-lt"/>
                        <a:ea typeface="+mn-ea"/>
                        <a:cs typeface="+mn-cs"/>
                      </a:endParaRPr>
                    </a:p>
                  </a:txBody>
                  <a:tcPr>
                    <a:solidFill>
                      <a:schemeClr val="accent1">
                        <a:lumMod val="40000"/>
                        <a:lumOff val="60000"/>
                      </a:schemeClr>
                    </a:solidFill>
                  </a:tcPr>
                </a:tc>
                <a:extLst>
                  <a:ext uri="{0D108BD9-81ED-4DB2-BD59-A6C34878D82A}">
                    <a16:rowId xmlns:a16="http://schemas.microsoft.com/office/drawing/2014/main" val="2285113016"/>
                  </a:ext>
                </a:extLst>
              </a:tr>
            </a:tbl>
          </a:graphicData>
        </a:graphic>
      </p:graphicFrame>
    </p:spTree>
    <p:extLst>
      <p:ext uri="{BB962C8B-B14F-4D97-AF65-F5344CB8AC3E}">
        <p14:creationId xmlns:p14="http://schemas.microsoft.com/office/powerpoint/2010/main" val="138647263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886374197"/>
              </p:ext>
            </p:extLst>
          </p:nvPr>
        </p:nvGraphicFramePr>
        <p:xfrm>
          <a:off x="404820" y="484156"/>
          <a:ext cx="11321142" cy="5592318"/>
        </p:xfrm>
        <a:graphic>
          <a:graphicData uri="http://schemas.openxmlformats.org/drawingml/2006/table">
            <a:tbl>
              <a:tblPr firstRow="1" bandRow="1">
                <a:tableStyleId>{5C22544A-7EE6-4342-B048-85BDC9FD1C3A}</a:tableStyleId>
              </a:tblPr>
              <a:tblGrid>
                <a:gridCol w="5391823">
                  <a:extLst>
                    <a:ext uri="{9D8B030D-6E8A-4147-A177-3AD203B41FA5}">
                      <a16:colId xmlns:a16="http://schemas.microsoft.com/office/drawing/2014/main" val="489745937"/>
                    </a:ext>
                  </a:extLst>
                </a:gridCol>
                <a:gridCol w="5929319">
                  <a:extLst>
                    <a:ext uri="{9D8B030D-6E8A-4147-A177-3AD203B41FA5}">
                      <a16:colId xmlns:a16="http://schemas.microsoft.com/office/drawing/2014/main" val="728795707"/>
                    </a:ext>
                  </a:extLst>
                </a:gridCol>
              </a:tblGrid>
              <a:tr h="446572">
                <a:tc gridSpan="2">
                  <a:txBody>
                    <a:bodyPr/>
                    <a:lstStyle/>
                    <a:p>
                      <a:pPr algn="ctr"/>
                      <a:r>
                        <a:rPr lang="ru-RU" sz="1800" b="1" i="0" u="none" strike="noStrike" kern="1200" baseline="0" dirty="0" smtClean="0">
                          <a:solidFill>
                            <a:schemeClr val="lt1"/>
                          </a:solidFill>
                          <a:latin typeface="+mn-lt"/>
                          <a:ea typeface="+mn-ea"/>
                          <a:cs typeface="+mn-cs"/>
                        </a:rPr>
                        <a:t>Ответы на вопросы</a:t>
                      </a:r>
                      <a:endParaRPr lang="ru-RU" sz="1800" b="0" i="0" u="none" strike="noStrike" kern="1200" baseline="0" dirty="0" smtClean="0">
                        <a:solidFill>
                          <a:schemeClr val="lt1"/>
                        </a:solidFill>
                        <a:latin typeface="+mn-lt"/>
                        <a:ea typeface="+mn-ea"/>
                        <a:cs typeface="+mn-cs"/>
                      </a:endParaRPr>
                    </a:p>
                  </a:txBody>
                  <a:tcPr/>
                </a:tc>
                <a:tc hMerge="1">
                  <a:txBody>
                    <a:bodyPr/>
                    <a:lstStyle/>
                    <a:p>
                      <a:endParaRPr lang="ru-RU"/>
                    </a:p>
                  </a:txBody>
                  <a:tcPr/>
                </a:tc>
                <a:extLst>
                  <a:ext uri="{0D108BD9-81ED-4DB2-BD59-A6C34878D82A}">
                    <a16:rowId xmlns:a16="http://schemas.microsoft.com/office/drawing/2014/main" val="371826827"/>
                  </a:ext>
                </a:extLst>
              </a:tr>
              <a:tr h="342901">
                <a:tc>
                  <a:txBody>
                    <a:bodyPr/>
                    <a:lstStyle/>
                    <a:p>
                      <a:pPr algn="ctr"/>
                      <a:r>
                        <a:rPr lang="ru-RU" sz="2000" b="0" i="0" u="none" strike="noStrike" kern="1200" baseline="0" dirty="0" smtClean="0">
                          <a:solidFill>
                            <a:schemeClr val="dk1"/>
                          </a:solidFill>
                          <a:latin typeface="+mn-lt"/>
                          <a:ea typeface="+mn-ea"/>
                          <a:cs typeface="+mn-cs"/>
                        </a:rPr>
                        <a:t>Вопрос</a:t>
                      </a:r>
                    </a:p>
                  </a:txBody>
                  <a:tcPr>
                    <a:solidFill>
                      <a:schemeClr val="accent1">
                        <a:lumMod val="40000"/>
                        <a:lumOff val="60000"/>
                      </a:schemeClr>
                    </a:solidFill>
                  </a:tcPr>
                </a:tc>
                <a:tc>
                  <a:txBody>
                    <a:bodyPr/>
                    <a:lstStyle/>
                    <a:p>
                      <a:pPr algn="ctr"/>
                      <a:r>
                        <a:rPr lang="ru-RU" sz="2000" b="0" i="0" u="none" strike="noStrike" kern="1200" baseline="0" dirty="0" smtClean="0">
                          <a:solidFill>
                            <a:schemeClr val="dk1"/>
                          </a:solidFill>
                          <a:latin typeface="+mn-lt"/>
                          <a:ea typeface="+mn-ea"/>
                          <a:cs typeface="+mn-cs"/>
                        </a:rPr>
                        <a:t>Ответ</a:t>
                      </a:r>
                    </a:p>
                  </a:txBody>
                  <a:tcPr>
                    <a:solidFill>
                      <a:schemeClr val="accent1">
                        <a:lumMod val="40000"/>
                        <a:lumOff val="60000"/>
                      </a:schemeClr>
                    </a:solidFill>
                  </a:tcPr>
                </a:tc>
                <a:extLst>
                  <a:ext uri="{0D108BD9-81ED-4DB2-BD59-A6C34878D82A}">
                    <a16:rowId xmlns:a16="http://schemas.microsoft.com/office/drawing/2014/main" val="229831522"/>
                  </a:ext>
                </a:extLst>
              </a:tr>
              <a:tr h="4749506">
                <a:tc>
                  <a:txBody>
                    <a:bodyPr/>
                    <a:lstStyle/>
                    <a:p>
                      <a:pPr algn="just">
                        <a:lnSpc>
                          <a:spcPct val="107000"/>
                        </a:lnSpc>
                        <a:spcAft>
                          <a:spcPts val="800"/>
                        </a:spcAft>
                        <a:tabLst>
                          <a:tab pos="5029200" algn="l"/>
                        </a:tabLst>
                      </a:pPr>
                      <a:r>
                        <a:rPr lang="ru-RU" sz="2400" kern="1200" dirty="0" smtClean="0">
                          <a:solidFill>
                            <a:schemeClr val="dk1"/>
                          </a:solidFill>
                          <a:effectLst/>
                          <a:latin typeface="+mn-lt"/>
                          <a:ea typeface="+mn-ea"/>
                          <a:cs typeface="+mn-cs"/>
                        </a:rPr>
                        <a:t>  Если педагогический работник имеет первую квалификационную категорию по должности мастер производственного обучения, при этом он внутренний совместитель по должности преподаватель, необходимо ли ему проходить аттестацию на квалификационную категорию по данной должности?</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just"/>
                      <a:r>
                        <a:rPr lang="ru-RU" sz="2400" kern="1200" dirty="0" smtClean="0">
                          <a:solidFill>
                            <a:schemeClr val="dk1"/>
                          </a:solidFill>
                          <a:effectLst/>
                          <a:latin typeface="+mn-lt"/>
                          <a:ea typeface="+mn-ea"/>
                          <a:cs typeface="+mn-cs"/>
                        </a:rPr>
                        <a:t>  Отраслевым соглашением рекомендовано учитывать имеющиеся квалификационные категории за выполнение педагогической работы по должности с другим наименованием, по которой не установлена квалификационная категория, в случаях, предусмотренных в приложении № 1 к Соглашению, а также в других случаях, если по выполняемой работе совпадают профили работы (деятельности).</a:t>
                      </a:r>
                      <a:endParaRPr lang="ru-RU" sz="2400" b="0" i="0" u="none" strike="noStrike" kern="1200" baseline="0" dirty="0" smtClean="0">
                        <a:solidFill>
                          <a:schemeClr val="dk1"/>
                        </a:solidFill>
                        <a:latin typeface="+mn-lt"/>
                        <a:ea typeface="+mn-ea"/>
                        <a:cs typeface="+mn-cs"/>
                      </a:endParaRPr>
                    </a:p>
                  </a:txBody>
                  <a:tcPr>
                    <a:solidFill>
                      <a:schemeClr val="accent1">
                        <a:lumMod val="40000"/>
                        <a:lumOff val="60000"/>
                      </a:schemeClr>
                    </a:solidFill>
                  </a:tcPr>
                </a:tc>
                <a:extLst>
                  <a:ext uri="{0D108BD9-81ED-4DB2-BD59-A6C34878D82A}">
                    <a16:rowId xmlns:a16="http://schemas.microsoft.com/office/drawing/2014/main" val="2285113016"/>
                  </a:ext>
                </a:extLst>
              </a:tr>
            </a:tbl>
          </a:graphicData>
        </a:graphic>
      </p:graphicFrame>
    </p:spTree>
    <p:extLst>
      <p:ext uri="{BB962C8B-B14F-4D97-AF65-F5344CB8AC3E}">
        <p14:creationId xmlns:p14="http://schemas.microsoft.com/office/powerpoint/2010/main" val="360487002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654147098"/>
              </p:ext>
            </p:extLst>
          </p:nvPr>
        </p:nvGraphicFramePr>
        <p:xfrm>
          <a:off x="388492" y="271885"/>
          <a:ext cx="11321142" cy="6345541"/>
        </p:xfrm>
        <a:graphic>
          <a:graphicData uri="http://schemas.openxmlformats.org/drawingml/2006/table">
            <a:tbl>
              <a:tblPr firstRow="1" bandRow="1">
                <a:tableStyleId>{5C22544A-7EE6-4342-B048-85BDC9FD1C3A}</a:tableStyleId>
              </a:tblPr>
              <a:tblGrid>
                <a:gridCol w="5391823">
                  <a:extLst>
                    <a:ext uri="{9D8B030D-6E8A-4147-A177-3AD203B41FA5}">
                      <a16:colId xmlns:a16="http://schemas.microsoft.com/office/drawing/2014/main" val="489745937"/>
                    </a:ext>
                  </a:extLst>
                </a:gridCol>
                <a:gridCol w="5929319">
                  <a:extLst>
                    <a:ext uri="{9D8B030D-6E8A-4147-A177-3AD203B41FA5}">
                      <a16:colId xmlns:a16="http://schemas.microsoft.com/office/drawing/2014/main" val="728795707"/>
                    </a:ext>
                  </a:extLst>
                </a:gridCol>
              </a:tblGrid>
              <a:tr h="446572">
                <a:tc gridSpan="2">
                  <a:txBody>
                    <a:bodyPr/>
                    <a:lstStyle/>
                    <a:p>
                      <a:pPr algn="ctr"/>
                      <a:r>
                        <a:rPr lang="ru-RU" sz="1800" b="1" i="0" u="none" strike="noStrike" kern="1200" baseline="0" dirty="0" smtClean="0">
                          <a:solidFill>
                            <a:schemeClr val="lt1"/>
                          </a:solidFill>
                          <a:latin typeface="+mn-lt"/>
                          <a:ea typeface="+mn-ea"/>
                          <a:cs typeface="+mn-cs"/>
                        </a:rPr>
                        <a:t>Ответы на вопросы</a:t>
                      </a:r>
                      <a:endParaRPr lang="ru-RU" sz="1800" b="0" i="0" u="none" strike="noStrike" kern="1200" baseline="0" dirty="0" smtClean="0">
                        <a:solidFill>
                          <a:schemeClr val="lt1"/>
                        </a:solidFill>
                        <a:latin typeface="+mn-lt"/>
                        <a:ea typeface="+mn-ea"/>
                        <a:cs typeface="+mn-cs"/>
                      </a:endParaRPr>
                    </a:p>
                  </a:txBody>
                  <a:tcPr/>
                </a:tc>
                <a:tc hMerge="1">
                  <a:txBody>
                    <a:bodyPr/>
                    <a:lstStyle/>
                    <a:p>
                      <a:endParaRPr lang="ru-RU"/>
                    </a:p>
                  </a:txBody>
                  <a:tcPr/>
                </a:tc>
                <a:extLst>
                  <a:ext uri="{0D108BD9-81ED-4DB2-BD59-A6C34878D82A}">
                    <a16:rowId xmlns:a16="http://schemas.microsoft.com/office/drawing/2014/main" val="371826827"/>
                  </a:ext>
                </a:extLst>
              </a:tr>
              <a:tr h="342901">
                <a:tc>
                  <a:txBody>
                    <a:bodyPr/>
                    <a:lstStyle/>
                    <a:p>
                      <a:pPr algn="ctr"/>
                      <a:r>
                        <a:rPr lang="ru-RU" sz="2000" b="0" i="0" u="none" strike="noStrike" kern="1200" baseline="0" dirty="0" smtClean="0">
                          <a:solidFill>
                            <a:schemeClr val="dk1"/>
                          </a:solidFill>
                          <a:latin typeface="+mn-lt"/>
                          <a:ea typeface="+mn-ea"/>
                          <a:cs typeface="+mn-cs"/>
                        </a:rPr>
                        <a:t>Вопрос</a:t>
                      </a:r>
                    </a:p>
                  </a:txBody>
                  <a:tcPr>
                    <a:solidFill>
                      <a:schemeClr val="accent1">
                        <a:lumMod val="40000"/>
                        <a:lumOff val="60000"/>
                      </a:schemeClr>
                    </a:solidFill>
                  </a:tcPr>
                </a:tc>
                <a:tc>
                  <a:txBody>
                    <a:bodyPr/>
                    <a:lstStyle/>
                    <a:p>
                      <a:pPr algn="ctr"/>
                      <a:r>
                        <a:rPr lang="ru-RU" sz="2000" b="0" i="0" u="none" strike="noStrike" kern="1200" baseline="0" dirty="0" smtClean="0">
                          <a:solidFill>
                            <a:schemeClr val="dk1"/>
                          </a:solidFill>
                          <a:latin typeface="+mn-lt"/>
                          <a:ea typeface="+mn-ea"/>
                          <a:cs typeface="+mn-cs"/>
                        </a:rPr>
                        <a:t>Ответ</a:t>
                      </a:r>
                    </a:p>
                  </a:txBody>
                  <a:tcPr>
                    <a:solidFill>
                      <a:schemeClr val="accent1">
                        <a:lumMod val="40000"/>
                        <a:lumOff val="60000"/>
                      </a:schemeClr>
                    </a:solidFill>
                  </a:tcPr>
                </a:tc>
                <a:extLst>
                  <a:ext uri="{0D108BD9-81ED-4DB2-BD59-A6C34878D82A}">
                    <a16:rowId xmlns:a16="http://schemas.microsoft.com/office/drawing/2014/main" val="229831522"/>
                  </a:ext>
                </a:extLst>
              </a:tr>
              <a:tr h="2363289">
                <a:tc>
                  <a:txBody>
                    <a:bodyPr/>
                    <a:lstStyle/>
                    <a:p>
                      <a:pPr algn="just">
                        <a:lnSpc>
                          <a:spcPct val="107000"/>
                        </a:lnSpc>
                        <a:spcAft>
                          <a:spcPts val="800"/>
                        </a:spcAft>
                      </a:pPr>
                      <a:r>
                        <a:rPr lang="ru-RU" sz="2000" kern="1200" dirty="0" smtClean="0">
                          <a:solidFill>
                            <a:schemeClr val="dk1"/>
                          </a:solidFill>
                          <a:effectLst/>
                          <a:latin typeface="+mn-lt"/>
                          <a:ea typeface="+mn-ea"/>
                          <a:cs typeface="+mn-cs"/>
                        </a:rPr>
                        <a:t>    Если сотрудник имеет высшую квалификационную категорию по должности преподаватель, был переведен на должность методист, может ли он подать заявление на аттестацию с целью установления высшей квалификационной категории по должности методист?</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just"/>
                      <a:r>
                        <a:rPr lang="ru-RU" sz="2000" kern="1200" dirty="0" smtClean="0">
                          <a:solidFill>
                            <a:schemeClr val="dk1"/>
                          </a:solidFill>
                          <a:effectLst/>
                          <a:latin typeface="+mn-lt"/>
                          <a:ea typeface="+mn-ea"/>
                          <a:cs typeface="+mn-cs"/>
                        </a:rPr>
                        <a:t>  Да, может. Но результаты профессиональной деятельности предоставляются по соответствующему направлению работы.</a:t>
                      </a:r>
                      <a:endParaRPr lang="ru-RU" sz="2000" b="0" i="0" u="none" strike="noStrike" kern="1200" baseline="0" dirty="0" smtClean="0">
                        <a:solidFill>
                          <a:schemeClr val="dk1"/>
                        </a:solidFill>
                        <a:latin typeface="+mn-lt"/>
                        <a:ea typeface="+mn-ea"/>
                        <a:cs typeface="+mn-cs"/>
                      </a:endParaRPr>
                    </a:p>
                  </a:txBody>
                  <a:tcPr>
                    <a:solidFill>
                      <a:schemeClr val="accent1">
                        <a:lumMod val="40000"/>
                        <a:lumOff val="60000"/>
                      </a:schemeClr>
                    </a:solidFill>
                  </a:tcPr>
                </a:tc>
                <a:extLst>
                  <a:ext uri="{0D108BD9-81ED-4DB2-BD59-A6C34878D82A}">
                    <a16:rowId xmlns:a16="http://schemas.microsoft.com/office/drawing/2014/main" val="2285113016"/>
                  </a:ext>
                </a:extLst>
              </a:tr>
              <a:tr h="2374753">
                <a:tc>
                  <a:txBody>
                    <a:bodyPr/>
                    <a:lstStyle/>
                    <a:p>
                      <a:pPr algn="just">
                        <a:lnSpc>
                          <a:spcPct val="107000"/>
                        </a:lnSpc>
                        <a:spcAft>
                          <a:spcPts val="800"/>
                        </a:spcAft>
                      </a:pPr>
                      <a:r>
                        <a:rPr lang="ru-RU" sz="2000" kern="1200" dirty="0" smtClean="0">
                          <a:solidFill>
                            <a:schemeClr val="dk1"/>
                          </a:solidFill>
                          <a:effectLst/>
                          <a:latin typeface="+mn-lt"/>
                          <a:ea typeface="+mn-ea"/>
                          <a:cs typeface="+mn-cs"/>
                        </a:rPr>
                        <a:t>    Если педагог получил категорию по аттестации до сентября 2023 года, необходимо ли проходить аттестацию через 5 лет, или полученная ранее категория тоже становиться бессрочной?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just"/>
                      <a:r>
                        <a:rPr lang="ru-RU" sz="2000" kern="1200" dirty="0" smtClean="0">
                          <a:solidFill>
                            <a:schemeClr val="dk1"/>
                          </a:solidFill>
                          <a:effectLst/>
                          <a:latin typeface="+mn-lt"/>
                          <a:ea typeface="+mn-ea"/>
                          <a:cs typeface="+mn-cs"/>
                        </a:rPr>
                        <a:t>     Согласно п.2. приказа </a:t>
                      </a:r>
                      <a:r>
                        <a:rPr lang="ru-RU" sz="2000" kern="1200" dirty="0" err="1" smtClean="0">
                          <a:solidFill>
                            <a:schemeClr val="dk1"/>
                          </a:solidFill>
                          <a:effectLst/>
                          <a:latin typeface="+mn-lt"/>
                          <a:ea typeface="+mn-ea"/>
                          <a:cs typeface="+mn-cs"/>
                        </a:rPr>
                        <a:t>Минпросвещения</a:t>
                      </a:r>
                      <a:r>
                        <a:rPr lang="ru-RU" sz="2000" kern="1200" dirty="0" smtClean="0">
                          <a:solidFill>
                            <a:schemeClr val="dk1"/>
                          </a:solidFill>
                          <a:effectLst/>
                          <a:latin typeface="+mn-lt"/>
                          <a:ea typeface="+mn-ea"/>
                          <a:cs typeface="+mn-cs"/>
                        </a:rPr>
                        <a:t>         № 196 от 24 марта 2023 г. «Об утверждении Порядка…» квалификационные категории, установленные до вступления в силу настоящего приказа, сохраняются в течение срока, на который они были установлены. Т.е. по истечению установленного срока педагог снова по желанию проходит процедуру аттестации по  Новому порядку проведения аттестации.</a:t>
                      </a:r>
                      <a:endParaRPr lang="ru-RU" sz="2000" b="0" i="0" u="none" strike="noStrike" kern="1200" baseline="0" dirty="0" smtClean="0">
                        <a:solidFill>
                          <a:schemeClr val="dk1"/>
                        </a:solidFill>
                        <a:latin typeface="+mn-lt"/>
                        <a:ea typeface="+mn-ea"/>
                        <a:cs typeface="+mn-cs"/>
                      </a:endParaRPr>
                    </a:p>
                  </a:txBody>
                  <a:tcPr>
                    <a:solidFill>
                      <a:schemeClr val="accent1">
                        <a:lumMod val="40000"/>
                        <a:lumOff val="60000"/>
                      </a:schemeClr>
                    </a:solidFill>
                  </a:tcPr>
                </a:tc>
                <a:extLst>
                  <a:ext uri="{0D108BD9-81ED-4DB2-BD59-A6C34878D82A}">
                    <a16:rowId xmlns:a16="http://schemas.microsoft.com/office/drawing/2014/main" val="491616282"/>
                  </a:ext>
                </a:extLst>
              </a:tr>
            </a:tbl>
          </a:graphicData>
        </a:graphic>
      </p:graphicFrame>
    </p:spTree>
    <p:extLst>
      <p:ext uri="{BB962C8B-B14F-4D97-AF65-F5344CB8AC3E}">
        <p14:creationId xmlns:p14="http://schemas.microsoft.com/office/powerpoint/2010/main" val="69833685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276648672"/>
              </p:ext>
            </p:extLst>
          </p:nvPr>
        </p:nvGraphicFramePr>
        <p:xfrm>
          <a:off x="404820" y="484156"/>
          <a:ext cx="11321142" cy="5963452"/>
        </p:xfrm>
        <a:graphic>
          <a:graphicData uri="http://schemas.openxmlformats.org/drawingml/2006/table">
            <a:tbl>
              <a:tblPr firstRow="1" bandRow="1">
                <a:tableStyleId>{5C22544A-7EE6-4342-B048-85BDC9FD1C3A}</a:tableStyleId>
              </a:tblPr>
              <a:tblGrid>
                <a:gridCol w="5391823">
                  <a:extLst>
                    <a:ext uri="{9D8B030D-6E8A-4147-A177-3AD203B41FA5}">
                      <a16:colId xmlns:a16="http://schemas.microsoft.com/office/drawing/2014/main" val="489745937"/>
                    </a:ext>
                  </a:extLst>
                </a:gridCol>
                <a:gridCol w="5929319">
                  <a:extLst>
                    <a:ext uri="{9D8B030D-6E8A-4147-A177-3AD203B41FA5}">
                      <a16:colId xmlns:a16="http://schemas.microsoft.com/office/drawing/2014/main" val="728795707"/>
                    </a:ext>
                  </a:extLst>
                </a:gridCol>
              </a:tblGrid>
              <a:tr h="446572">
                <a:tc gridSpan="2">
                  <a:txBody>
                    <a:bodyPr/>
                    <a:lstStyle/>
                    <a:p>
                      <a:pPr algn="ctr"/>
                      <a:r>
                        <a:rPr lang="ru-RU" sz="1800" b="1" i="0" u="none" strike="noStrike" kern="1200" baseline="0" dirty="0" smtClean="0">
                          <a:solidFill>
                            <a:schemeClr val="lt1"/>
                          </a:solidFill>
                          <a:latin typeface="+mn-lt"/>
                          <a:ea typeface="+mn-ea"/>
                          <a:cs typeface="+mn-cs"/>
                        </a:rPr>
                        <a:t>Ответы на вопросы</a:t>
                      </a:r>
                      <a:endParaRPr lang="ru-RU" sz="1800" b="0" i="0" u="none" strike="noStrike" kern="1200" baseline="0" dirty="0" smtClean="0">
                        <a:solidFill>
                          <a:schemeClr val="lt1"/>
                        </a:solidFill>
                        <a:latin typeface="+mn-lt"/>
                        <a:ea typeface="+mn-ea"/>
                        <a:cs typeface="+mn-cs"/>
                      </a:endParaRPr>
                    </a:p>
                  </a:txBody>
                  <a:tcPr/>
                </a:tc>
                <a:tc hMerge="1">
                  <a:txBody>
                    <a:bodyPr/>
                    <a:lstStyle/>
                    <a:p>
                      <a:endParaRPr lang="ru-RU"/>
                    </a:p>
                  </a:txBody>
                  <a:tcPr/>
                </a:tc>
                <a:extLst>
                  <a:ext uri="{0D108BD9-81ED-4DB2-BD59-A6C34878D82A}">
                    <a16:rowId xmlns:a16="http://schemas.microsoft.com/office/drawing/2014/main" val="371826827"/>
                  </a:ext>
                </a:extLst>
              </a:tr>
              <a:tr h="342901">
                <a:tc>
                  <a:txBody>
                    <a:bodyPr/>
                    <a:lstStyle/>
                    <a:p>
                      <a:pPr algn="ctr"/>
                      <a:r>
                        <a:rPr lang="ru-RU" sz="2000" b="0" i="0" u="none" strike="noStrike" kern="1200" baseline="0" dirty="0" smtClean="0">
                          <a:solidFill>
                            <a:schemeClr val="dk1"/>
                          </a:solidFill>
                          <a:latin typeface="+mn-lt"/>
                          <a:ea typeface="+mn-ea"/>
                          <a:cs typeface="+mn-cs"/>
                        </a:rPr>
                        <a:t>Вопрос</a:t>
                      </a:r>
                    </a:p>
                  </a:txBody>
                  <a:tcPr>
                    <a:solidFill>
                      <a:schemeClr val="accent1">
                        <a:lumMod val="40000"/>
                        <a:lumOff val="60000"/>
                      </a:schemeClr>
                    </a:solidFill>
                  </a:tcPr>
                </a:tc>
                <a:tc>
                  <a:txBody>
                    <a:bodyPr/>
                    <a:lstStyle/>
                    <a:p>
                      <a:pPr algn="ctr"/>
                      <a:r>
                        <a:rPr lang="ru-RU" sz="2000" b="0" i="0" u="none" strike="noStrike" kern="1200" baseline="0" dirty="0" smtClean="0">
                          <a:solidFill>
                            <a:schemeClr val="dk1"/>
                          </a:solidFill>
                          <a:latin typeface="+mn-lt"/>
                          <a:ea typeface="+mn-ea"/>
                          <a:cs typeface="+mn-cs"/>
                        </a:rPr>
                        <a:t>Ответ</a:t>
                      </a:r>
                    </a:p>
                  </a:txBody>
                  <a:tcPr>
                    <a:solidFill>
                      <a:schemeClr val="accent1">
                        <a:lumMod val="40000"/>
                        <a:lumOff val="60000"/>
                      </a:schemeClr>
                    </a:solidFill>
                  </a:tcPr>
                </a:tc>
                <a:extLst>
                  <a:ext uri="{0D108BD9-81ED-4DB2-BD59-A6C34878D82A}">
                    <a16:rowId xmlns:a16="http://schemas.microsoft.com/office/drawing/2014/main" val="229831522"/>
                  </a:ext>
                </a:extLst>
              </a:tr>
              <a:tr h="4749506">
                <a:tc>
                  <a:txBody>
                    <a:bodyPr/>
                    <a:lstStyle/>
                    <a:p>
                      <a:pPr algn="just"/>
                      <a:r>
                        <a:rPr lang="ru-RU" sz="2400" kern="1200" dirty="0" smtClean="0">
                          <a:solidFill>
                            <a:schemeClr val="dk1"/>
                          </a:solidFill>
                          <a:effectLst/>
                          <a:latin typeface="+mn-lt"/>
                          <a:ea typeface="+mn-ea"/>
                          <a:cs typeface="+mn-cs"/>
                        </a:rPr>
                        <a:t>   </a:t>
                      </a:r>
                      <a:r>
                        <a:rPr lang="ru-RU" sz="1800" kern="1200" dirty="0" smtClean="0">
                          <a:solidFill>
                            <a:schemeClr val="dk1"/>
                          </a:solidFill>
                          <a:effectLst/>
                          <a:latin typeface="+mn-lt"/>
                          <a:ea typeface="+mn-ea"/>
                          <a:cs typeface="+mn-cs"/>
                        </a:rPr>
                        <a:t>Каков порядок аттестации на должность «Учитель - методист» и «Учитель – наставник»? Когда планируется издание соответствующего документа? Предусмотрены ли повышающие коэффициенты в заработной плате за квалификационную категорию «Учитель - методист» и «Учитель – наставник»?</a:t>
                      </a:r>
                    </a:p>
                    <a:p>
                      <a:pPr algn="just"/>
                      <a:r>
                        <a:rPr lang="ru-RU" sz="1800" kern="1200" dirty="0" smtClean="0">
                          <a:solidFill>
                            <a:schemeClr val="dk1"/>
                          </a:solidFill>
                          <a:effectLst/>
                          <a:latin typeface="+mn-lt"/>
                          <a:ea typeface="+mn-ea"/>
                          <a:cs typeface="+mn-cs"/>
                        </a:rPr>
                        <a:t>   Как будет осуществляться аттестация по категориям «Педагог-наставник», «Педагог-методист»? </a:t>
                      </a:r>
                    </a:p>
                    <a:p>
                      <a:pPr algn="just"/>
                      <a:r>
                        <a:rPr lang="ru-RU" sz="1800" kern="1200" dirty="0" smtClean="0">
                          <a:solidFill>
                            <a:schemeClr val="dk1"/>
                          </a:solidFill>
                          <a:effectLst/>
                          <a:latin typeface="+mn-lt"/>
                          <a:ea typeface="+mn-ea"/>
                          <a:cs typeface="+mn-cs"/>
                        </a:rPr>
                        <a:t>   Будет ли форма </a:t>
                      </a:r>
                      <a:r>
                        <a:rPr lang="ru-RU" sz="1800" kern="1200" dirty="0" err="1" smtClean="0">
                          <a:solidFill>
                            <a:schemeClr val="dk1"/>
                          </a:solidFill>
                          <a:effectLst/>
                          <a:latin typeface="+mn-lt"/>
                          <a:ea typeface="+mn-ea"/>
                          <a:cs typeface="+mn-cs"/>
                        </a:rPr>
                        <a:t>самообследования</a:t>
                      </a:r>
                      <a:r>
                        <a:rPr lang="ru-RU" sz="1800" kern="1200" dirty="0" smtClean="0">
                          <a:solidFill>
                            <a:schemeClr val="dk1"/>
                          </a:solidFill>
                          <a:effectLst/>
                          <a:latin typeface="+mn-lt"/>
                          <a:ea typeface="+mn-ea"/>
                          <a:cs typeface="+mn-cs"/>
                        </a:rPr>
                        <a:t> (как для 1 и высшей категорий)? </a:t>
                      </a:r>
                    </a:p>
                    <a:p>
                      <a:pPr algn="just"/>
                      <a:r>
                        <a:rPr lang="ru-RU" sz="1800" kern="1200" dirty="0" smtClean="0">
                          <a:solidFill>
                            <a:schemeClr val="dk1"/>
                          </a:solidFill>
                          <a:effectLst/>
                          <a:latin typeface="+mn-lt"/>
                          <a:ea typeface="+mn-ea"/>
                          <a:cs typeface="+mn-cs"/>
                        </a:rPr>
                        <a:t>   Будет ли задание для категорий «Педагог-наставник», «Педагог-методист»? </a:t>
                      </a:r>
                      <a:endParaRPr lang="ru-RU" sz="1800" kern="1200" dirty="0">
                        <a:solidFill>
                          <a:schemeClr val="dk1"/>
                        </a:solidFill>
                        <a:effectLst/>
                        <a:latin typeface="+mn-lt"/>
                        <a:ea typeface="+mn-ea"/>
                        <a:cs typeface="+mn-cs"/>
                      </a:endParaRPr>
                    </a:p>
                  </a:txBody>
                  <a:tcPr marL="68580" marR="68580" marT="0" marB="0">
                    <a:solidFill>
                      <a:schemeClr val="accent1">
                        <a:lumMod val="40000"/>
                        <a:lumOff val="60000"/>
                      </a:schemeClr>
                    </a:solidFill>
                  </a:tcPr>
                </a:tc>
                <a:tc>
                  <a:txBody>
                    <a:bodyPr/>
                    <a:lstStyle/>
                    <a:p>
                      <a:r>
                        <a:rPr lang="ru-RU" sz="2400" kern="1200" dirty="0" smtClean="0">
                          <a:solidFill>
                            <a:schemeClr val="dk1"/>
                          </a:solidFill>
                          <a:effectLst/>
                          <a:latin typeface="+mn-lt"/>
                          <a:ea typeface="+mn-ea"/>
                          <a:cs typeface="+mn-cs"/>
                        </a:rPr>
                        <a:t>  </a:t>
                      </a:r>
                      <a:r>
                        <a:rPr lang="ru-RU" sz="1800" kern="1200" dirty="0" smtClean="0">
                          <a:solidFill>
                            <a:schemeClr val="dk1"/>
                          </a:solidFill>
                          <a:effectLst/>
                          <a:latin typeface="+mn-lt"/>
                          <a:ea typeface="+mn-ea"/>
                          <a:cs typeface="+mn-cs"/>
                        </a:rPr>
                        <a:t>Приказом </a:t>
                      </a:r>
                      <a:r>
                        <a:rPr lang="ru-RU" sz="1800" kern="1200" dirty="0" err="1" smtClean="0">
                          <a:solidFill>
                            <a:schemeClr val="dk1"/>
                          </a:solidFill>
                          <a:effectLst/>
                          <a:latin typeface="+mn-lt"/>
                          <a:ea typeface="+mn-ea"/>
                          <a:cs typeface="+mn-cs"/>
                        </a:rPr>
                        <a:t>Минпросвещения</a:t>
                      </a:r>
                      <a:r>
                        <a:rPr lang="ru-RU" sz="1800" kern="1200" dirty="0" smtClean="0">
                          <a:solidFill>
                            <a:schemeClr val="dk1"/>
                          </a:solidFill>
                          <a:effectLst/>
                          <a:latin typeface="+mn-lt"/>
                          <a:ea typeface="+mn-ea"/>
                          <a:cs typeface="+mn-cs"/>
                        </a:rPr>
                        <a:t> России от 24.03.2023 № 196 «Об утверждении Порядка проведения аттестации педагогических работников организаций, осуществляющих образовательную деятельность» введены новые квалификационные категории – «педагог-методист» и «педагог-наставник». К аттестации в целях установления квалификационной категории «педагог-методист» или «педагог-наставник» допускаются педагогические работники, имеющие высшую квалификационную категорию. К заявлению в аттестационную комиссию о присвоении квалификационных категорий «педагог-методист» или «педагог-наставник» прилагается ходатайство работодателя, характеризующее деятельность педагогического работника, направленную на совершенствование методической работы или наставничества непосредственно в образовательной организации. </a:t>
                      </a:r>
                      <a:endParaRPr lang="ru-RU" sz="2400" b="0" i="0" u="none" strike="noStrike" kern="1200" baseline="0" dirty="0" smtClean="0">
                        <a:solidFill>
                          <a:schemeClr val="dk1"/>
                        </a:solidFill>
                        <a:latin typeface="+mn-lt"/>
                        <a:ea typeface="+mn-ea"/>
                        <a:cs typeface="+mn-cs"/>
                      </a:endParaRPr>
                    </a:p>
                  </a:txBody>
                  <a:tcPr>
                    <a:solidFill>
                      <a:schemeClr val="accent1">
                        <a:lumMod val="40000"/>
                        <a:lumOff val="60000"/>
                      </a:schemeClr>
                    </a:solidFill>
                  </a:tcPr>
                </a:tc>
                <a:extLst>
                  <a:ext uri="{0D108BD9-81ED-4DB2-BD59-A6C34878D82A}">
                    <a16:rowId xmlns:a16="http://schemas.microsoft.com/office/drawing/2014/main" val="2285113016"/>
                  </a:ext>
                </a:extLst>
              </a:tr>
            </a:tbl>
          </a:graphicData>
        </a:graphic>
      </p:graphicFrame>
    </p:spTree>
    <p:extLst>
      <p:ext uri="{BB962C8B-B14F-4D97-AF65-F5344CB8AC3E}">
        <p14:creationId xmlns:p14="http://schemas.microsoft.com/office/powerpoint/2010/main" val="338753439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015122471"/>
              </p:ext>
            </p:extLst>
          </p:nvPr>
        </p:nvGraphicFramePr>
        <p:xfrm>
          <a:off x="404820" y="484156"/>
          <a:ext cx="11321142" cy="5689132"/>
        </p:xfrm>
        <a:graphic>
          <a:graphicData uri="http://schemas.openxmlformats.org/drawingml/2006/table">
            <a:tbl>
              <a:tblPr firstRow="1" bandRow="1">
                <a:tableStyleId>{5C22544A-7EE6-4342-B048-85BDC9FD1C3A}</a:tableStyleId>
              </a:tblPr>
              <a:tblGrid>
                <a:gridCol w="4787666">
                  <a:extLst>
                    <a:ext uri="{9D8B030D-6E8A-4147-A177-3AD203B41FA5}">
                      <a16:colId xmlns:a16="http://schemas.microsoft.com/office/drawing/2014/main" val="489745937"/>
                    </a:ext>
                  </a:extLst>
                </a:gridCol>
                <a:gridCol w="6533476">
                  <a:extLst>
                    <a:ext uri="{9D8B030D-6E8A-4147-A177-3AD203B41FA5}">
                      <a16:colId xmlns:a16="http://schemas.microsoft.com/office/drawing/2014/main" val="728795707"/>
                    </a:ext>
                  </a:extLst>
                </a:gridCol>
              </a:tblGrid>
              <a:tr h="446572">
                <a:tc gridSpan="2">
                  <a:txBody>
                    <a:bodyPr/>
                    <a:lstStyle/>
                    <a:p>
                      <a:pPr algn="ctr"/>
                      <a:r>
                        <a:rPr lang="ru-RU" sz="1800" b="1" i="0" u="none" strike="noStrike" kern="1200" baseline="0" dirty="0" smtClean="0">
                          <a:solidFill>
                            <a:schemeClr val="lt1"/>
                          </a:solidFill>
                          <a:latin typeface="+mn-lt"/>
                          <a:ea typeface="+mn-ea"/>
                          <a:cs typeface="+mn-cs"/>
                        </a:rPr>
                        <a:t>Ответы на вопросы</a:t>
                      </a:r>
                      <a:endParaRPr lang="ru-RU" sz="1800" b="0" i="0" u="none" strike="noStrike" kern="1200" baseline="0" dirty="0" smtClean="0">
                        <a:solidFill>
                          <a:schemeClr val="lt1"/>
                        </a:solidFill>
                        <a:latin typeface="+mn-lt"/>
                        <a:ea typeface="+mn-ea"/>
                        <a:cs typeface="+mn-cs"/>
                      </a:endParaRPr>
                    </a:p>
                  </a:txBody>
                  <a:tcPr/>
                </a:tc>
                <a:tc hMerge="1">
                  <a:txBody>
                    <a:bodyPr/>
                    <a:lstStyle/>
                    <a:p>
                      <a:endParaRPr lang="ru-RU"/>
                    </a:p>
                  </a:txBody>
                  <a:tcPr/>
                </a:tc>
                <a:extLst>
                  <a:ext uri="{0D108BD9-81ED-4DB2-BD59-A6C34878D82A}">
                    <a16:rowId xmlns:a16="http://schemas.microsoft.com/office/drawing/2014/main" val="371826827"/>
                  </a:ext>
                </a:extLst>
              </a:tr>
              <a:tr h="342901">
                <a:tc>
                  <a:txBody>
                    <a:bodyPr/>
                    <a:lstStyle/>
                    <a:p>
                      <a:pPr algn="ctr"/>
                      <a:r>
                        <a:rPr lang="ru-RU" sz="2000" b="0" i="0" u="none" strike="noStrike" kern="1200" baseline="0" dirty="0" smtClean="0">
                          <a:solidFill>
                            <a:schemeClr val="dk1"/>
                          </a:solidFill>
                          <a:latin typeface="+mn-lt"/>
                          <a:ea typeface="+mn-ea"/>
                          <a:cs typeface="+mn-cs"/>
                        </a:rPr>
                        <a:t>Вопрос</a:t>
                      </a:r>
                    </a:p>
                  </a:txBody>
                  <a:tcPr>
                    <a:solidFill>
                      <a:schemeClr val="accent1">
                        <a:lumMod val="40000"/>
                        <a:lumOff val="60000"/>
                      </a:schemeClr>
                    </a:solidFill>
                  </a:tcPr>
                </a:tc>
                <a:tc>
                  <a:txBody>
                    <a:bodyPr/>
                    <a:lstStyle/>
                    <a:p>
                      <a:pPr algn="ctr"/>
                      <a:r>
                        <a:rPr lang="ru-RU" sz="2000" b="0" i="0" u="none" strike="noStrike" kern="1200" baseline="0" dirty="0" smtClean="0">
                          <a:solidFill>
                            <a:schemeClr val="dk1"/>
                          </a:solidFill>
                          <a:latin typeface="+mn-lt"/>
                          <a:ea typeface="+mn-ea"/>
                          <a:cs typeface="+mn-cs"/>
                        </a:rPr>
                        <a:t>Ответ</a:t>
                      </a:r>
                    </a:p>
                  </a:txBody>
                  <a:tcPr>
                    <a:solidFill>
                      <a:schemeClr val="accent1">
                        <a:lumMod val="40000"/>
                        <a:lumOff val="60000"/>
                      </a:schemeClr>
                    </a:solidFill>
                  </a:tcPr>
                </a:tc>
                <a:extLst>
                  <a:ext uri="{0D108BD9-81ED-4DB2-BD59-A6C34878D82A}">
                    <a16:rowId xmlns:a16="http://schemas.microsoft.com/office/drawing/2014/main" val="229831522"/>
                  </a:ext>
                </a:extLst>
              </a:tr>
              <a:tr h="4749506">
                <a:tc>
                  <a:txBody>
                    <a:bodyPr/>
                    <a:lstStyle/>
                    <a:p>
                      <a:pPr algn="just"/>
                      <a:r>
                        <a:rPr lang="ru-RU" sz="2400" kern="1200" dirty="0" smtClean="0">
                          <a:solidFill>
                            <a:schemeClr val="dk1"/>
                          </a:solidFill>
                          <a:effectLst/>
                          <a:latin typeface="+mn-lt"/>
                          <a:ea typeface="+mn-ea"/>
                          <a:cs typeface="+mn-cs"/>
                        </a:rPr>
                        <a:t>   </a:t>
                      </a:r>
                      <a:r>
                        <a:rPr lang="ru-RU" sz="1800" kern="1200" dirty="0" smtClean="0">
                          <a:solidFill>
                            <a:schemeClr val="dk1"/>
                          </a:solidFill>
                          <a:effectLst/>
                          <a:latin typeface="+mn-lt"/>
                          <a:ea typeface="+mn-ea"/>
                          <a:cs typeface="+mn-cs"/>
                        </a:rPr>
                        <a:t>Каков порядок аттестации на должность «Учитель - методист» и «Учитель – наставник»? Когда планируется издание соответствующего документа? Предусмотрены ли повышающие коэффициенты в заработной плате за квалификационную категорию «Учитель - методист» и «Учитель – наставник»?</a:t>
                      </a:r>
                    </a:p>
                    <a:p>
                      <a:pPr algn="just"/>
                      <a:r>
                        <a:rPr lang="ru-RU" sz="1800" kern="1200" dirty="0" smtClean="0">
                          <a:solidFill>
                            <a:schemeClr val="dk1"/>
                          </a:solidFill>
                          <a:effectLst/>
                          <a:latin typeface="+mn-lt"/>
                          <a:ea typeface="+mn-ea"/>
                          <a:cs typeface="+mn-cs"/>
                        </a:rPr>
                        <a:t>   Как будет осуществляться аттестация по категориям «Педагог-наставник», «Педагог-методист»? </a:t>
                      </a:r>
                    </a:p>
                    <a:p>
                      <a:pPr algn="just"/>
                      <a:r>
                        <a:rPr lang="ru-RU" sz="1800" kern="1200" dirty="0" smtClean="0">
                          <a:solidFill>
                            <a:schemeClr val="dk1"/>
                          </a:solidFill>
                          <a:effectLst/>
                          <a:latin typeface="+mn-lt"/>
                          <a:ea typeface="+mn-ea"/>
                          <a:cs typeface="+mn-cs"/>
                        </a:rPr>
                        <a:t>   Будет ли форма </a:t>
                      </a:r>
                      <a:r>
                        <a:rPr lang="ru-RU" sz="1800" kern="1200" dirty="0" err="1" smtClean="0">
                          <a:solidFill>
                            <a:schemeClr val="dk1"/>
                          </a:solidFill>
                          <a:effectLst/>
                          <a:latin typeface="+mn-lt"/>
                          <a:ea typeface="+mn-ea"/>
                          <a:cs typeface="+mn-cs"/>
                        </a:rPr>
                        <a:t>самообследования</a:t>
                      </a:r>
                      <a:r>
                        <a:rPr lang="ru-RU" sz="1800" kern="1200" dirty="0" smtClean="0">
                          <a:solidFill>
                            <a:schemeClr val="dk1"/>
                          </a:solidFill>
                          <a:effectLst/>
                          <a:latin typeface="+mn-lt"/>
                          <a:ea typeface="+mn-ea"/>
                          <a:cs typeface="+mn-cs"/>
                        </a:rPr>
                        <a:t> (как для 1 и высшей категорий)? </a:t>
                      </a:r>
                    </a:p>
                    <a:p>
                      <a:pPr algn="just"/>
                      <a:r>
                        <a:rPr lang="ru-RU" sz="1800" kern="1200" dirty="0" smtClean="0">
                          <a:solidFill>
                            <a:schemeClr val="dk1"/>
                          </a:solidFill>
                          <a:effectLst/>
                          <a:latin typeface="+mn-lt"/>
                          <a:ea typeface="+mn-ea"/>
                          <a:cs typeface="+mn-cs"/>
                        </a:rPr>
                        <a:t>   Будет ли задание для категорий «Педагог-наставник», «Педагог-методист»? </a:t>
                      </a:r>
                      <a:endParaRPr lang="ru-RU" sz="1800" kern="1200" dirty="0">
                        <a:solidFill>
                          <a:schemeClr val="dk1"/>
                        </a:solidFill>
                        <a:effectLst/>
                        <a:latin typeface="+mn-lt"/>
                        <a:ea typeface="+mn-ea"/>
                        <a:cs typeface="+mn-cs"/>
                      </a:endParaRPr>
                    </a:p>
                  </a:txBody>
                  <a:tcPr marL="68580" marR="68580" marT="0" marB="0">
                    <a:solidFill>
                      <a:schemeClr val="accent1">
                        <a:lumMod val="40000"/>
                        <a:lumOff val="60000"/>
                      </a:schemeClr>
                    </a:solidFill>
                  </a:tcPr>
                </a:tc>
                <a:tc>
                  <a:txBody>
                    <a:bodyPr/>
                    <a:lstStyle/>
                    <a:p>
                      <a:r>
                        <a:rPr lang="ru-RU" sz="2400" kern="1200" dirty="0" smtClean="0">
                          <a:solidFill>
                            <a:schemeClr val="dk1"/>
                          </a:solidFill>
                          <a:effectLst/>
                          <a:latin typeface="+mn-lt"/>
                          <a:ea typeface="+mn-ea"/>
                          <a:cs typeface="+mn-cs"/>
                        </a:rPr>
                        <a:t>  </a:t>
                      </a:r>
                      <a:r>
                        <a:rPr lang="ru-RU" sz="1800" kern="1200" dirty="0" smtClean="0">
                          <a:solidFill>
                            <a:schemeClr val="dk1"/>
                          </a:solidFill>
                          <a:effectLst/>
                          <a:latin typeface="+mn-lt"/>
                          <a:ea typeface="+mn-ea"/>
                          <a:cs typeface="+mn-cs"/>
                        </a:rPr>
                        <a:t>Ходатайство работодателя формируется на основе решения педагогического совета образовательной организации.</a:t>
                      </a:r>
                    </a:p>
                    <a:p>
                      <a:r>
                        <a:rPr lang="ru-RU" sz="1800" kern="1200" dirty="0" smtClean="0">
                          <a:solidFill>
                            <a:schemeClr val="dk1"/>
                          </a:solidFill>
                          <a:effectLst/>
                          <a:latin typeface="+mn-lt"/>
                          <a:ea typeface="+mn-ea"/>
                          <a:cs typeface="+mn-cs"/>
                        </a:rPr>
                        <a:t>Всесторонний анализ профессиональной деятельности педагогических работников в целях установления квалификационных категорий «педагог-методист» и «педагог-наставник» осуществляется аттестационной комиссией на основе соответствия представленных результатов профессиональной деятельности показателям, предусмотренным пунктами 50, 51 нового Порядка аттестации.</a:t>
                      </a:r>
                    </a:p>
                    <a:p>
                      <a:r>
                        <a:rPr lang="ru-RU" sz="1800" kern="1200" dirty="0" smtClean="0">
                          <a:solidFill>
                            <a:schemeClr val="dk1"/>
                          </a:solidFill>
                          <a:effectLst/>
                          <a:latin typeface="+mn-lt"/>
                          <a:ea typeface="+mn-ea"/>
                          <a:cs typeface="+mn-cs"/>
                        </a:rPr>
                        <a:t>Рекомендованные формы предоставления результатов профессиональной деятельности размещены на сайте АУ «Институт развития образования» </a:t>
                      </a:r>
                      <a:r>
                        <a:rPr lang="ru-RU" sz="1800" u="sng" kern="1200" dirty="0" smtClean="0">
                          <a:solidFill>
                            <a:schemeClr val="dk1"/>
                          </a:solidFill>
                          <a:effectLst/>
                          <a:latin typeface="+mn-lt"/>
                          <a:ea typeface="+mn-ea"/>
                          <a:cs typeface="+mn-cs"/>
                          <a:hlinkClick r:id="rId2"/>
                        </a:rPr>
                        <a:t>https://iro86.ru/</a:t>
                      </a:r>
                      <a:r>
                        <a:rPr lang="ru-RU" sz="1800" kern="1200" dirty="0" smtClean="0">
                          <a:solidFill>
                            <a:schemeClr val="dk1"/>
                          </a:solidFill>
                          <a:effectLst/>
                          <a:latin typeface="+mn-lt"/>
                          <a:ea typeface="+mn-ea"/>
                          <a:cs typeface="+mn-cs"/>
                        </a:rPr>
                        <a:t> и на Аттестационном портале педагогов ХМАО </a:t>
                      </a:r>
                      <a:r>
                        <a:rPr lang="ru-RU" sz="1800" u="sng" kern="1200" dirty="0" smtClean="0">
                          <a:solidFill>
                            <a:schemeClr val="dk1"/>
                          </a:solidFill>
                          <a:effectLst/>
                          <a:latin typeface="+mn-lt"/>
                          <a:ea typeface="+mn-ea"/>
                          <a:cs typeface="+mn-cs"/>
                          <a:hlinkClick r:id="rId3"/>
                        </a:rPr>
                        <a:t>https://att.iro86.ru/</a:t>
                      </a:r>
                      <a:r>
                        <a:rPr lang="ru-RU" sz="1800" kern="1200" dirty="0" smtClean="0">
                          <a:solidFill>
                            <a:schemeClr val="dk1"/>
                          </a:solidFill>
                          <a:effectLst/>
                          <a:latin typeface="+mn-lt"/>
                          <a:ea typeface="+mn-ea"/>
                          <a:cs typeface="+mn-cs"/>
                        </a:rPr>
                        <a:t> в разделе «Информационно-методические материалы».</a:t>
                      </a:r>
                    </a:p>
                  </a:txBody>
                  <a:tcPr>
                    <a:solidFill>
                      <a:schemeClr val="accent1">
                        <a:lumMod val="40000"/>
                        <a:lumOff val="60000"/>
                      </a:schemeClr>
                    </a:solidFill>
                  </a:tcPr>
                </a:tc>
                <a:extLst>
                  <a:ext uri="{0D108BD9-81ED-4DB2-BD59-A6C34878D82A}">
                    <a16:rowId xmlns:a16="http://schemas.microsoft.com/office/drawing/2014/main" val="2285113016"/>
                  </a:ext>
                </a:extLst>
              </a:tr>
            </a:tbl>
          </a:graphicData>
        </a:graphic>
      </p:graphicFrame>
    </p:spTree>
    <p:extLst>
      <p:ext uri="{BB962C8B-B14F-4D97-AF65-F5344CB8AC3E}">
        <p14:creationId xmlns:p14="http://schemas.microsoft.com/office/powerpoint/2010/main" val="293681126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421040089"/>
              </p:ext>
            </p:extLst>
          </p:nvPr>
        </p:nvGraphicFramePr>
        <p:xfrm>
          <a:off x="404820" y="484156"/>
          <a:ext cx="11321142" cy="6146332"/>
        </p:xfrm>
        <a:graphic>
          <a:graphicData uri="http://schemas.openxmlformats.org/drawingml/2006/table">
            <a:tbl>
              <a:tblPr firstRow="1" bandRow="1">
                <a:tableStyleId>{5C22544A-7EE6-4342-B048-85BDC9FD1C3A}</a:tableStyleId>
              </a:tblPr>
              <a:tblGrid>
                <a:gridCol w="4493751">
                  <a:extLst>
                    <a:ext uri="{9D8B030D-6E8A-4147-A177-3AD203B41FA5}">
                      <a16:colId xmlns:a16="http://schemas.microsoft.com/office/drawing/2014/main" val="489745937"/>
                    </a:ext>
                  </a:extLst>
                </a:gridCol>
                <a:gridCol w="6827391">
                  <a:extLst>
                    <a:ext uri="{9D8B030D-6E8A-4147-A177-3AD203B41FA5}">
                      <a16:colId xmlns:a16="http://schemas.microsoft.com/office/drawing/2014/main" val="728795707"/>
                    </a:ext>
                  </a:extLst>
                </a:gridCol>
              </a:tblGrid>
              <a:tr h="446572">
                <a:tc gridSpan="2">
                  <a:txBody>
                    <a:bodyPr/>
                    <a:lstStyle/>
                    <a:p>
                      <a:pPr algn="ctr"/>
                      <a:r>
                        <a:rPr lang="ru-RU" sz="1800" b="1" i="0" u="none" strike="noStrike" kern="1200" baseline="0" dirty="0" smtClean="0">
                          <a:solidFill>
                            <a:schemeClr val="lt1"/>
                          </a:solidFill>
                          <a:latin typeface="+mn-lt"/>
                          <a:ea typeface="+mn-ea"/>
                          <a:cs typeface="+mn-cs"/>
                        </a:rPr>
                        <a:t>Ответы на вопросы</a:t>
                      </a:r>
                      <a:endParaRPr lang="ru-RU" sz="1800" b="0" i="0" u="none" strike="noStrike" kern="1200" baseline="0" dirty="0" smtClean="0">
                        <a:solidFill>
                          <a:schemeClr val="lt1"/>
                        </a:solidFill>
                        <a:latin typeface="+mn-lt"/>
                        <a:ea typeface="+mn-ea"/>
                        <a:cs typeface="+mn-cs"/>
                      </a:endParaRPr>
                    </a:p>
                  </a:txBody>
                  <a:tcPr/>
                </a:tc>
                <a:tc hMerge="1">
                  <a:txBody>
                    <a:bodyPr/>
                    <a:lstStyle/>
                    <a:p>
                      <a:endParaRPr lang="ru-RU"/>
                    </a:p>
                  </a:txBody>
                  <a:tcPr/>
                </a:tc>
                <a:extLst>
                  <a:ext uri="{0D108BD9-81ED-4DB2-BD59-A6C34878D82A}">
                    <a16:rowId xmlns:a16="http://schemas.microsoft.com/office/drawing/2014/main" val="371826827"/>
                  </a:ext>
                </a:extLst>
              </a:tr>
              <a:tr h="342901">
                <a:tc>
                  <a:txBody>
                    <a:bodyPr/>
                    <a:lstStyle/>
                    <a:p>
                      <a:pPr algn="ctr"/>
                      <a:r>
                        <a:rPr lang="ru-RU" sz="2000" b="0" i="0" u="none" strike="noStrike" kern="1200" baseline="0" dirty="0" smtClean="0">
                          <a:solidFill>
                            <a:schemeClr val="dk1"/>
                          </a:solidFill>
                          <a:latin typeface="+mn-lt"/>
                          <a:ea typeface="+mn-ea"/>
                          <a:cs typeface="+mn-cs"/>
                        </a:rPr>
                        <a:t>Вопрос</a:t>
                      </a:r>
                    </a:p>
                  </a:txBody>
                  <a:tcPr>
                    <a:solidFill>
                      <a:schemeClr val="accent1">
                        <a:lumMod val="40000"/>
                        <a:lumOff val="60000"/>
                      </a:schemeClr>
                    </a:solidFill>
                  </a:tcPr>
                </a:tc>
                <a:tc>
                  <a:txBody>
                    <a:bodyPr/>
                    <a:lstStyle/>
                    <a:p>
                      <a:pPr algn="ctr"/>
                      <a:r>
                        <a:rPr lang="ru-RU" sz="2000" b="0" i="0" u="none" strike="noStrike" kern="1200" baseline="0" dirty="0" smtClean="0">
                          <a:solidFill>
                            <a:schemeClr val="dk1"/>
                          </a:solidFill>
                          <a:latin typeface="+mn-lt"/>
                          <a:ea typeface="+mn-ea"/>
                          <a:cs typeface="+mn-cs"/>
                        </a:rPr>
                        <a:t>Ответ</a:t>
                      </a:r>
                    </a:p>
                  </a:txBody>
                  <a:tcPr>
                    <a:solidFill>
                      <a:schemeClr val="accent1">
                        <a:lumMod val="40000"/>
                        <a:lumOff val="60000"/>
                      </a:schemeClr>
                    </a:solidFill>
                  </a:tcPr>
                </a:tc>
                <a:extLst>
                  <a:ext uri="{0D108BD9-81ED-4DB2-BD59-A6C34878D82A}">
                    <a16:rowId xmlns:a16="http://schemas.microsoft.com/office/drawing/2014/main" val="229831522"/>
                  </a:ext>
                </a:extLst>
              </a:tr>
              <a:tr h="4749506">
                <a:tc>
                  <a:txBody>
                    <a:bodyPr/>
                    <a:lstStyle/>
                    <a:p>
                      <a:pPr algn="just"/>
                      <a:r>
                        <a:rPr lang="ru-RU" sz="2400" kern="1200" dirty="0" smtClean="0">
                          <a:solidFill>
                            <a:schemeClr val="dk1"/>
                          </a:solidFill>
                          <a:effectLst/>
                          <a:latin typeface="+mn-lt"/>
                          <a:ea typeface="+mn-ea"/>
                          <a:cs typeface="+mn-cs"/>
                        </a:rPr>
                        <a:t>   </a:t>
                      </a:r>
                      <a:r>
                        <a:rPr lang="ru-RU" sz="1800" kern="1200" dirty="0" smtClean="0">
                          <a:solidFill>
                            <a:schemeClr val="dk1"/>
                          </a:solidFill>
                          <a:effectLst/>
                          <a:latin typeface="+mn-lt"/>
                          <a:ea typeface="+mn-ea"/>
                          <a:cs typeface="+mn-cs"/>
                        </a:rPr>
                        <a:t>Каков порядок аттестации на должность «Учитель - методист» и «Учитель – наставник»? Когда планируется издание соответствующего документа? Предусмотрены ли повышающие коэффициенты в заработной плате за квалификационную категорию «Учитель - методист» и «Учитель – наставник»?</a:t>
                      </a:r>
                    </a:p>
                    <a:p>
                      <a:pPr algn="just"/>
                      <a:r>
                        <a:rPr lang="ru-RU" sz="1800" kern="1200" dirty="0" smtClean="0">
                          <a:solidFill>
                            <a:schemeClr val="dk1"/>
                          </a:solidFill>
                          <a:effectLst/>
                          <a:latin typeface="+mn-lt"/>
                          <a:ea typeface="+mn-ea"/>
                          <a:cs typeface="+mn-cs"/>
                        </a:rPr>
                        <a:t>   Как будет осуществляться аттестация по категориям «Педагог-наставник», «Педагог-методист»? </a:t>
                      </a:r>
                    </a:p>
                    <a:p>
                      <a:pPr algn="just"/>
                      <a:r>
                        <a:rPr lang="ru-RU" sz="1800" kern="1200" dirty="0" smtClean="0">
                          <a:solidFill>
                            <a:schemeClr val="dk1"/>
                          </a:solidFill>
                          <a:effectLst/>
                          <a:latin typeface="+mn-lt"/>
                          <a:ea typeface="+mn-ea"/>
                          <a:cs typeface="+mn-cs"/>
                        </a:rPr>
                        <a:t>   Будет ли форма </a:t>
                      </a:r>
                      <a:r>
                        <a:rPr lang="ru-RU" sz="1800" kern="1200" dirty="0" err="1" smtClean="0">
                          <a:solidFill>
                            <a:schemeClr val="dk1"/>
                          </a:solidFill>
                          <a:effectLst/>
                          <a:latin typeface="+mn-lt"/>
                          <a:ea typeface="+mn-ea"/>
                          <a:cs typeface="+mn-cs"/>
                        </a:rPr>
                        <a:t>самообследования</a:t>
                      </a:r>
                      <a:r>
                        <a:rPr lang="ru-RU" sz="1800" kern="1200" dirty="0" smtClean="0">
                          <a:solidFill>
                            <a:schemeClr val="dk1"/>
                          </a:solidFill>
                          <a:effectLst/>
                          <a:latin typeface="+mn-lt"/>
                          <a:ea typeface="+mn-ea"/>
                          <a:cs typeface="+mn-cs"/>
                        </a:rPr>
                        <a:t> (как для 1 и высшей категорий)? </a:t>
                      </a:r>
                    </a:p>
                    <a:p>
                      <a:pPr algn="just"/>
                      <a:r>
                        <a:rPr lang="ru-RU" sz="1800" kern="1200" dirty="0" smtClean="0">
                          <a:solidFill>
                            <a:schemeClr val="dk1"/>
                          </a:solidFill>
                          <a:effectLst/>
                          <a:latin typeface="+mn-lt"/>
                          <a:ea typeface="+mn-ea"/>
                          <a:cs typeface="+mn-cs"/>
                        </a:rPr>
                        <a:t>   Будет ли задание для категорий «Педагог-наставник», «Педагог-методист»? </a:t>
                      </a:r>
                      <a:endParaRPr lang="ru-RU" sz="1800" kern="1200" dirty="0">
                        <a:solidFill>
                          <a:schemeClr val="dk1"/>
                        </a:solidFill>
                        <a:effectLst/>
                        <a:latin typeface="+mn-lt"/>
                        <a:ea typeface="+mn-ea"/>
                        <a:cs typeface="+mn-cs"/>
                      </a:endParaRPr>
                    </a:p>
                  </a:txBody>
                  <a:tcPr marL="68580" marR="68580" marT="0" marB="0">
                    <a:solidFill>
                      <a:schemeClr val="accent1">
                        <a:lumMod val="40000"/>
                        <a:lumOff val="60000"/>
                      </a:schemeClr>
                    </a:solidFill>
                  </a:tcPr>
                </a:tc>
                <a:tc>
                  <a:txBody>
                    <a:bodyPr/>
                    <a:lstStyle/>
                    <a:p>
                      <a:pPr algn="just"/>
                      <a:r>
                        <a:rPr lang="ru-RU" sz="1800" kern="1200" dirty="0" smtClean="0">
                          <a:solidFill>
                            <a:schemeClr val="dk1"/>
                          </a:solidFill>
                          <a:effectLst/>
                          <a:latin typeface="+mn-lt"/>
                          <a:ea typeface="+mn-ea"/>
                          <a:cs typeface="+mn-cs"/>
                        </a:rPr>
                        <a:t>Все предоставляемые педагогическими работниками результаты профессиональной деятельности, соответствующие показателям пунктов  50 и 51 нового Порядка аттестации сопровождаются сведениями, подтверждающими представленную информацию о деятельности аттестуемого. Внутри текста даются либо ссылки на страницы </a:t>
                      </a:r>
                      <a:r>
                        <a:rPr lang="en-US" sz="1800" kern="1200" dirty="0" smtClean="0">
                          <a:solidFill>
                            <a:schemeClr val="dk1"/>
                          </a:solidFill>
                          <a:effectLst/>
                          <a:latin typeface="+mn-lt"/>
                          <a:ea typeface="+mn-ea"/>
                          <a:cs typeface="+mn-cs"/>
                        </a:rPr>
                        <a:t>web</a:t>
                      </a:r>
                      <a:r>
                        <a:rPr lang="ru-RU" sz="1800" kern="1200" dirty="0" smtClean="0">
                          <a:solidFill>
                            <a:schemeClr val="dk1"/>
                          </a:solidFill>
                          <a:effectLst/>
                          <a:latin typeface="+mn-lt"/>
                          <a:ea typeface="+mn-ea"/>
                          <a:cs typeface="+mn-cs"/>
                        </a:rPr>
                        <a:t>-сайтов, содержащих материалы, подтверждающие представленную информацию о деятельности аттестуемого (сайты организации, в которой педагогический работников осуществляет педагогическую деятельность, сайты сетевых педагогических сообществ и средств массовой информации, где размещены публикации педагогического работника, иные сайты по усмотрению педагогического работника, где представлены результаты его педагогической деятельности), либо прикрепляется архив с копиями подтверждающих документов.</a:t>
                      </a:r>
                    </a:p>
                    <a:p>
                      <a:r>
                        <a:rPr lang="ru-RU" sz="1800" kern="1200" dirty="0" smtClean="0">
                          <a:solidFill>
                            <a:schemeClr val="dk1"/>
                          </a:solidFill>
                          <a:effectLst/>
                          <a:latin typeface="+mn-lt"/>
                          <a:ea typeface="+mn-ea"/>
                          <a:cs typeface="+mn-cs"/>
                        </a:rPr>
                        <a:t>Аттестационное задание не нужно выполнять.</a:t>
                      </a:r>
                    </a:p>
                    <a:p>
                      <a:r>
                        <a:rPr lang="ru-RU" sz="1800" kern="1200" dirty="0" smtClean="0">
                          <a:solidFill>
                            <a:schemeClr val="dk1"/>
                          </a:solidFill>
                          <a:effectLst/>
                          <a:latin typeface="+mn-lt"/>
                          <a:ea typeface="+mn-ea"/>
                          <a:cs typeface="+mn-cs"/>
                        </a:rPr>
                        <a:t>Категории «педагог-наставник» и «педагог-методист» также присваиваются без срока.</a:t>
                      </a:r>
                      <a:endParaRPr lang="ru-RU" sz="2400" b="0" i="0" u="none" strike="noStrike" kern="1200" baseline="0" dirty="0" smtClean="0">
                        <a:solidFill>
                          <a:schemeClr val="dk1"/>
                        </a:solidFill>
                        <a:latin typeface="+mn-lt"/>
                        <a:ea typeface="+mn-ea"/>
                        <a:cs typeface="+mn-cs"/>
                      </a:endParaRPr>
                    </a:p>
                  </a:txBody>
                  <a:tcPr>
                    <a:solidFill>
                      <a:schemeClr val="accent1">
                        <a:lumMod val="40000"/>
                        <a:lumOff val="60000"/>
                      </a:schemeClr>
                    </a:solidFill>
                  </a:tcPr>
                </a:tc>
                <a:extLst>
                  <a:ext uri="{0D108BD9-81ED-4DB2-BD59-A6C34878D82A}">
                    <a16:rowId xmlns:a16="http://schemas.microsoft.com/office/drawing/2014/main" val="2285113016"/>
                  </a:ext>
                </a:extLst>
              </a:tr>
            </a:tbl>
          </a:graphicData>
        </a:graphic>
      </p:graphicFrame>
    </p:spTree>
    <p:extLst>
      <p:ext uri="{BB962C8B-B14F-4D97-AF65-F5344CB8AC3E}">
        <p14:creationId xmlns:p14="http://schemas.microsoft.com/office/powerpoint/2010/main" val="51707850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897921325"/>
              </p:ext>
            </p:extLst>
          </p:nvPr>
        </p:nvGraphicFramePr>
        <p:xfrm>
          <a:off x="404820" y="484156"/>
          <a:ext cx="11321142" cy="5963452"/>
        </p:xfrm>
        <a:graphic>
          <a:graphicData uri="http://schemas.openxmlformats.org/drawingml/2006/table">
            <a:tbl>
              <a:tblPr firstRow="1" bandRow="1">
                <a:tableStyleId>{5C22544A-7EE6-4342-B048-85BDC9FD1C3A}</a:tableStyleId>
              </a:tblPr>
              <a:tblGrid>
                <a:gridCol w="4999937">
                  <a:extLst>
                    <a:ext uri="{9D8B030D-6E8A-4147-A177-3AD203B41FA5}">
                      <a16:colId xmlns:a16="http://schemas.microsoft.com/office/drawing/2014/main" val="489745937"/>
                    </a:ext>
                  </a:extLst>
                </a:gridCol>
                <a:gridCol w="6321205">
                  <a:extLst>
                    <a:ext uri="{9D8B030D-6E8A-4147-A177-3AD203B41FA5}">
                      <a16:colId xmlns:a16="http://schemas.microsoft.com/office/drawing/2014/main" val="728795707"/>
                    </a:ext>
                  </a:extLst>
                </a:gridCol>
              </a:tblGrid>
              <a:tr h="446572">
                <a:tc gridSpan="2">
                  <a:txBody>
                    <a:bodyPr/>
                    <a:lstStyle/>
                    <a:p>
                      <a:pPr algn="ctr"/>
                      <a:r>
                        <a:rPr lang="ru-RU" sz="1800" b="1" i="0" u="none" strike="noStrike" kern="1200" baseline="0" dirty="0" smtClean="0">
                          <a:solidFill>
                            <a:schemeClr val="lt1"/>
                          </a:solidFill>
                          <a:latin typeface="+mn-lt"/>
                          <a:ea typeface="+mn-ea"/>
                          <a:cs typeface="+mn-cs"/>
                        </a:rPr>
                        <a:t>Ответы на вопросы</a:t>
                      </a:r>
                      <a:endParaRPr lang="ru-RU" sz="1800" b="0" i="0" u="none" strike="noStrike" kern="1200" baseline="0" dirty="0" smtClean="0">
                        <a:solidFill>
                          <a:schemeClr val="lt1"/>
                        </a:solidFill>
                        <a:latin typeface="+mn-lt"/>
                        <a:ea typeface="+mn-ea"/>
                        <a:cs typeface="+mn-cs"/>
                      </a:endParaRPr>
                    </a:p>
                  </a:txBody>
                  <a:tcPr/>
                </a:tc>
                <a:tc hMerge="1">
                  <a:txBody>
                    <a:bodyPr/>
                    <a:lstStyle/>
                    <a:p>
                      <a:endParaRPr lang="ru-RU"/>
                    </a:p>
                  </a:txBody>
                  <a:tcPr/>
                </a:tc>
                <a:extLst>
                  <a:ext uri="{0D108BD9-81ED-4DB2-BD59-A6C34878D82A}">
                    <a16:rowId xmlns:a16="http://schemas.microsoft.com/office/drawing/2014/main" val="371826827"/>
                  </a:ext>
                </a:extLst>
              </a:tr>
              <a:tr h="342901">
                <a:tc>
                  <a:txBody>
                    <a:bodyPr/>
                    <a:lstStyle/>
                    <a:p>
                      <a:pPr algn="ctr"/>
                      <a:r>
                        <a:rPr lang="ru-RU" sz="2000" b="0" i="0" u="none" strike="noStrike" kern="1200" baseline="0" dirty="0" smtClean="0">
                          <a:solidFill>
                            <a:schemeClr val="dk1"/>
                          </a:solidFill>
                          <a:latin typeface="+mn-lt"/>
                          <a:ea typeface="+mn-ea"/>
                          <a:cs typeface="+mn-cs"/>
                        </a:rPr>
                        <a:t>Вопрос</a:t>
                      </a:r>
                    </a:p>
                  </a:txBody>
                  <a:tcPr>
                    <a:solidFill>
                      <a:schemeClr val="accent1">
                        <a:lumMod val="40000"/>
                        <a:lumOff val="60000"/>
                      </a:schemeClr>
                    </a:solidFill>
                  </a:tcPr>
                </a:tc>
                <a:tc>
                  <a:txBody>
                    <a:bodyPr/>
                    <a:lstStyle/>
                    <a:p>
                      <a:pPr algn="ctr"/>
                      <a:r>
                        <a:rPr lang="ru-RU" sz="2000" b="0" i="0" u="none" strike="noStrike" kern="1200" baseline="0" dirty="0" smtClean="0">
                          <a:solidFill>
                            <a:schemeClr val="dk1"/>
                          </a:solidFill>
                          <a:latin typeface="+mn-lt"/>
                          <a:ea typeface="+mn-ea"/>
                          <a:cs typeface="+mn-cs"/>
                        </a:rPr>
                        <a:t>Ответ</a:t>
                      </a:r>
                    </a:p>
                  </a:txBody>
                  <a:tcPr>
                    <a:solidFill>
                      <a:schemeClr val="accent1">
                        <a:lumMod val="40000"/>
                        <a:lumOff val="60000"/>
                      </a:schemeClr>
                    </a:solidFill>
                  </a:tcPr>
                </a:tc>
                <a:extLst>
                  <a:ext uri="{0D108BD9-81ED-4DB2-BD59-A6C34878D82A}">
                    <a16:rowId xmlns:a16="http://schemas.microsoft.com/office/drawing/2014/main" val="229831522"/>
                  </a:ext>
                </a:extLst>
              </a:tr>
              <a:tr h="4749506">
                <a:tc>
                  <a:txBody>
                    <a:bodyPr/>
                    <a:lstStyle/>
                    <a:p>
                      <a:pPr algn="just"/>
                      <a:r>
                        <a:rPr lang="ru-RU" sz="2200" kern="1200" dirty="0" smtClean="0">
                          <a:solidFill>
                            <a:schemeClr val="dk1"/>
                          </a:solidFill>
                          <a:effectLst/>
                          <a:latin typeface="+mn-lt"/>
                          <a:ea typeface="+mn-ea"/>
                          <a:cs typeface="+mn-cs"/>
                        </a:rPr>
                        <a:t>   Если педагог получил высшую квалификационную категорию до сентября 2023 года, потом пройдет аттестацию по должности «Учитель – методист», станет ли эта аттестация бессрочной? Не придется ли ему подтверждать высшую квалификационную категорию по истечении срока? </a:t>
                      </a:r>
                      <a:endParaRPr lang="ru-RU" sz="2200" kern="1200" dirty="0">
                        <a:solidFill>
                          <a:schemeClr val="dk1"/>
                        </a:solidFill>
                        <a:effectLst/>
                        <a:latin typeface="+mn-lt"/>
                        <a:ea typeface="+mn-ea"/>
                        <a:cs typeface="+mn-cs"/>
                      </a:endParaRPr>
                    </a:p>
                  </a:txBody>
                  <a:tcPr marL="68580" marR="68580" marT="0" marB="0">
                    <a:solidFill>
                      <a:schemeClr val="accent1">
                        <a:lumMod val="40000"/>
                        <a:lumOff val="60000"/>
                      </a:schemeClr>
                    </a:solidFill>
                  </a:tcPr>
                </a:tc>
                <a:tc>
                  <a:txBody>
                    <a:bodyPr/>
                    <a:lstStyle/>
                    <a:p>
                      <a:pPr marL="0" indent="0" algn="just"/>
                      <a:r>
                        <a:rPr lang="ru-RU" sz="2200" kern="1200" dirty="0" smtClean="0">
                          <a:solidFill>
                            <a:schemeClr val="dk1"/>
                          </a:solidFill>
                          <a:effectLst/>
                          <a:latin typeface="+mn-lt"/>
                          <a:ea typeface="+mn-ea"/>
                          <a:cs typeface="+mn-cs"/>
                        </a:rPr>
                        <a:t>   Согласно п.2. приказа </a:t>
                      </a:r>
                      <a:r>
                        <a:rPr lang="ru-RU" sz="2200" kern="1200" dirty="0" err="1" smtClean="0">
                          <a:solidFill>
                            <a:schemeClr val="dk1"/>
                          </a:solidFill>
                          <a:effectLst/>
                          <a:latin typeface="+mn-lt"/>
                          <a:ea typeface="+mn-ea"/>
                          <a:cs typeface="+mn-cs"/>
                        </a:rPr>
                        <a:t>Минпросвещения</a:t>
                      </a:r>
                      <a:r>
                        <a:rPr lang="ru-RU" sz="2200" kern="1200" dirty="0" smtClean="0">
                          <a:solidFill>
                            <a:schemeClr val="dk1"/>
                          </a:solidFill>
                          <a:effectLst/>
                          <a:latin typeface="+mn-lt"/>
                          <a:ea typeface="+mn-ea"/>
                          <a:cs typeface="+mn-cs"/>
                        </a:rPr>
                        <a:t> № 196 от 24 марта 2023 г. «Об утверждении Порядка…» квалификационные категории, установленные до вступления в силу настоящего приказа, сохраняются в течение срока, на который они были установлены. Т.е. по истечению установленного срока педагог снова по желанию проходит процедуру аттестации.</a:t>
                      </a:r>
                    </a:p>
                    <a:p>
                      <a:pPr marL="0" indent="0" algn="just"/>
                      <a:r>
                        <a:rPr lang="ru-RU" sz="2200" kern="1200" dirty="0" smtClean="0">
                          <a:solidFill>
                            <a:schemeClr val="dk1"/>
                          </a:solidFill>
                          <a:effectLst/>
                          <a:latin typeface="+mn-lt"/>
                          <a:ea typeface="+mn-ea"/>
                          <a:cs typeface="+mn-cs"/>
                        </a:rPr>
                        <a:t>   На категорию «педагог-методист» педагог может подать заявление только при наличии действующей высшей квалификационной категории по любой должности. Категория «педагог-методист» будет установлена без срока.</a:t>
                      </a:r>
                      <a:endParaRPr lang="ru-RU" sz="2200" b="0" i="0" u="none" strike="noStrike" kern="1200" baseline="0" dirty="0" smtClean="0">
                        <a:solidFill>
                          <a:schemeClr val="dk1"/>
                        </a:solidFill>
                        <a:latin typeface="+mn-lt"/>
                        <a:ea typeface="+mn-ea"/>
                        <a:cs typeface="+mn-cs"/>
                      </a:endParaRPr>
                    </a:p>
                  </a:txBody>
                  <a:tcPr>
                    <a:solidFill>
                      <a:schemeClr val="accent1">
                        <a:lumMod val="40000"/>
                        <a:lumOff val="60000"/>
                      </a:schemeClr>
                    </a:solidFill>
                  </a:tcPr>
                </a:tc>
                <a:extLst>
                  <a:ext uri="{0D108BD9-81ED-4DB2-BD59-A6C34878D82A}">
                    <a16:rowId xmlns:a16="http://schemas.microsoft.com/office/drawing/2014/main" val="2285113016"/>
                  </a:ext>
                </a:extLst>
              </a:tr>
            </a:tbl>
          </a:graphicData>
        </a:graphic>
      </p:graphicFrame>
    </p:spTree>
    <p:extLst>
      <p:ext uri="{BB962C8B-B14F-4D97-AF65-F5344CB8AC3E}">
        <p14:creationId xmlns:p14="http://schemas.microsoft.com/office/powerpoint/2010/main" val="240449670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08338849"/>
              </p:ext>
            </p:extLst>
          </p:nvPr>
        </p:nvGraphicFramePr>
        <p:xfrm>
          <a:off x="427680" y="244127"/>
          <a:ext cx="11345220" cy="5940416"/>
        </p:xfrm>
        <a:graphic>
          <a:graphicData uri="http://schemas.openxmlformats.org/drawingml/2006/table">
            <a:tbl>
              <a:tblPr firstRow="1" bandRow="1">
                <a:tableStyleId>{5C22544A-7EE6-4342-B048-85BDC9FD1C3A}</a:tableStyleId>
              </a:tblPr>
              <a:tblGrid>
                <a:gridCol w="5201575">
                  <a:extLst>
                    <a:ext uri="{9D8B030D-6E8A-4147-A177-3AD203B41FA5}">
                      <a16:colId xmlns:a16="http://schemas.microsoft.com/office/drawing/2014/main" val="489745937"/>
                    </a:ext>
                  </a:extLst>
                </a:gridCol>
                <a:gridCol w="6143645">
                  <a:extLst>
                    <a:ext uri="{9D8B030D-6E8A-4147-A177-3AD203B41FA5}">
                      <a16:colId xmlns:a16="http://schemas.microsoft.com/office/drawing/2014/main" val="728795707"/>
                    </a:ext>
                  </a:extLst>
                </a:gridCol>
              </a:tblGrid>
              <a:tr h="331014">
                <a:tc gridSpan="2">
                  <a:txBody>
                    <a:bodyPr/>
                    <a:lstStyle/>
                    <a:p>
                      <a:pPr algn="ctr"/>
                      <a:r>
                        <a:rPr lang="ru-RU" sz="1800" b="1" i="0" u="none" strike="noStrike" kern="1200" baseline="0" dirty="0" smtClean="0">
                          <a:solidFill>
                            <a:schemeClr val="lt1"/>
                          </a:solidFill>
                          <a:latin typeface="+mn-lt"/>
                          <a:ea typeface="+mn-ea"/>
                          <a:cs typeface="+mn-cs"/>
                        </a:rPr>
                        <a:t>Ответы на вопросы</a:t>
                      </a:r>
                      <a:endParaRPr lang="ru-RU" sz="1800" b="0" i="0" u="none" strike="noStrike" kern="1200" baseline="0" dirty="0" smtClean="0">
                        <a:solidFill>
                          <a:schemeClr val="lt1"/>
                        </a:solidFill>
                        <a:latin typeface="+mn-lt"/>
                        <a:ea typeface="+mn-ea"/>
                        <a:cs typeface="+mn-cs"/>
                      </a:endParaRPr>
                    </a:p>
                  </a:txBody>
                  <a:tcPr/>
                </a:tc>
                <a:tc hMerge="1">
                  <a:txBody>
                    <a:bodyPr/>
                    <a:lstStyle/>
                    <a:p>
                      <a:endParaRPr lang="ru-RU"/>
                    </a:p>
                  </a:txBody>
                  <a:tcPr/>
                </a:tc>
                <a:extLst>
                  <a:ext uri="{0D108BD9-81ED-4DB2-BD59-A6C34878D82A}">
                    <a16:rowId xmlns:a16="http://schemas.microsoft.com/office/drawing/2014/main" val="371826827"/>
                  </a:ext>
                </a:extLst>
              </a:tr>
              <a:tr h="331014">
                <a:tc>
                  <a:txBody>
                    <a:bodyPr/>
                    <a:lstStyle/>
                    <a:p>
                      <a:pPr algn="ctr"/>
                      <a:r>
                        <a:rPr lang="ru-RU" sz="1800" b="0" i="0" u="none" strike="noStrike" kern="1200" baseline="0" dirty="0" smtClean="0">
                          <a:solidFill>
                            <a:schemeClr val="dk1"/>
                          </a:solidFill>
                          <a:latin typeface="+mn-lt"/>
                          <a:ea typeface="+mn-ea"/>
                          <a:cs typeface="+mn-cs"/>
                        </a:rPr>
                        <a:t>Вопрос</a:t>
                      </a:r>
                    </a:p>
                  </a:txBody>
                  <a:tcPr>
                    <a:solidFill>
                      <a:schemeClr val="accent1">
                        <a:lumMod val="40000"/>
                        <a:lumOff val="60000"/>
                      </a:schemeClr>
                    </a:solidFill>
                  </a:tcPr>
                </a:tc>
                <a:tc>
                  <a:txBody>
                    <a:bodyPr/>
                    <a:lstStyle/>
                    <a:p>
                      <a:pPr algn="ctr"/>
                      <a:r>
                        <a:rPr lang="ru-RU" sz="1800" b="0" i="0" u="none" strike="noStrike" kern="1200" baseline="0" dirty="0" smtClean="0">
                          <a:solidFill>
                            <a:schemeClr val="dk1"/>
                          </a:solidFill>
                          <a:latin typeface="+mn-lt"/>
                          <a:ea typeface="+mn-ea"/>
                          <a:cs typeface="+mn-cs"/>
                        </a:rPr>
                        <a:t>Ответ</a:t>
                      </a:r>
                    </a:p>
                  </a:txBody>
                  <a:tcPr>
                    <a:solidFill>
                      <a:schemeClr val="accent1">
                        <a:lumMod val="40000"/>
                        <a:lumOff val="60000"/>
                      </a:schemeClr>
                    </a:solidFill>
                  </a:tcPr>
                </a:tc>
                <a:extLst>
                  <a:ext uri="{0D108BD9-81ED-4DB2-BD59-A6C34878D82A}">
                    <a16:rowId xmlns:a16="http://schemas.microsoft.com/office/drawing/2014/main" val="229831522"/>
                  </a:ext>
                </a:extLst>
              </a:tr>
              <a:tr h="5208896">
                <a:tc>
                  <a:txBody>
                    <a:bodyPr/>
                    <a:lstStyle/>
                    <a:p>
                      <a:pPr algn="just"/>
                      <a:r>
                        <a:rPr lang="ru-RU" sz="1600" b="0" kern="1200" dirty="0" smtClean="0">
                          <a:solidFill>
                            <a:schemeClr val="dk1"/>
                          </a:solidFill>
                          <a:effectLst/>
                          <a:latin typeface="+mn-lt"/>
                          <a:ea typeface="+mn-ea"/>
                          <a:cs typeface="+mn-cs"/>
                        </a:rPr>
                        <a:t>   </a:t>
                      </a:r>
                      <a:r>
                        <a:rPr lang="ru-RU" sz="1600" b="0" kern="1200" dirty="0" smtClean="0">
                          <a:solidFill>
                            <a:schemeClr val="dk1"/>
                          </a:solidFill>
                          <a:effectLst/>
                          <a:latin typeface="+mn-lt"/>
                          <a:ea typeface="+mn-ea"/>
                          <a:cs typeface="+mn-cs"/>
                        </a:rPr>
                        <a:t> В приказе</a:t>
                      </a:r>
                      <a:r>
                        <a:rPr lang="ru-RU" sz="1600" b="0" kern="1200" baseline="0" dirty="0" smtClean="0">
                          <a:solidFill>
                            <a:schemeClr val="dk1"/>
                          </a:solidFill>
                          <a:effectLst/>
                          <a:latin typeface="+mn-lt"/>
                          <a:ea typeface="+mn-ea"/>
                          <a:cs typeface="+mn-cs"/>
                        </a:rPr>
                        <a:t> Департамента образования и молодежной политики Ханты-Мансийского автономного округа – Югры от 24 мая 2016 года № 828 (с изм. приказ от 05.10.2018 № 1367) был раздел 5 «Учет и распространение действия имеющихся квалификационных категорий», в котором говорится об учете действия присвоенной квалификационной категории на несколько должностей.</a:t>
                      </a:r>
                    </a:p>
                    <a:p>
                      <a:pPr algn="just"/>
                      <a:r>
                        <a:rPr lang="ru-RU" sz="1600" b="0" kern="1200" baseline="0" dirty="0" smtClean="0">
                          <a:solidFill>
                            <a:schemeClr val="dk1"/>
                          </a:solidFill>
                          <a:effectLst/>
                          <a:latin typeface="+mn-lt"/>
                          <a:ea typeface="+mn-ea"/>
                          <a:cs typeface="+mn-cs"/>
                        </a:rPr>
                        <a:t>   В новом приказе Департамента от 31.08.2023 № 10-П-2189 «Об утверждении Положения об аттестационной комиссии…» отсутствует раздел по учету и распространению действия имеющихся квалификационных категорий.</a:t>
                      </a:r>
                    </a:p>
                    <a:p>
                      <a:pPr algn="just"/>
                      <a:r>
                        <a:rPr lang="ru-RU" sz="1600" b="0" kern="1200" baseline="0" dirty="0" smtClean="0">
                          <a:solidFill>
                            <a:schemeClr val="dk1"/>
                          </a:solidFill>
                          <a:effectLst/>
                          <a:latin typeface="+mn-lt"/>
                          <a:ea typeface="+mn-ea"/>
                          <a:cs typeface="+mn-cs"/>
                        </a:rPr>
                        <a:t>   В связи с этим вопрос, присвоенная категория будет распространяться на другие должности? Это будет прописано в новых приказах или присвоенная категория автоматически распространяется на все?</a:t>
                      </a:r>
                      <a:endParaRPr lang="ru-RU" sz="1600" b="0" kern="1200" dirty="0">
                        <a:solidFill>
                          <a:schemeClr val="dk1"/>
                        </a:solidFill>
                        <a:effectLst/>
                        <a:latin typeface="+mn-lt"/>
                        <a:ea typeface="+mn-ea"/>
                        <a:cs typeface="+mn-cs"/>
                      </a:endParaRPr>
                    </a:p>
                  </a:txBody>
                  <a:tcPr marL="68580" marR="68580" marT="0" marB="0">
                    <a:solidFill>
                      <a:schemeClr val="accent1">
                        <a:lumMod val="40000"/>
                        <a:lumOff val="60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ru-RU" sz="1600" b="0" kern="1200" dirty="0" smtClean="0">
                          <a:solidFill>
                            <a:schemeClr val="dk1"/>
                          </a:solidFill>
                          <a:effectLst/>
                          <a:latin typeface="+mn-lt"/>
                          <a:ea typeface="+mn-ea"/>
                          <a:cs typeface="+mn-cs"/>
                        </a:rPr>
                        <a:t>  </a:t>
                      </a:r>
                      <a:r>
                        <a:rPr lang="ru-RU" sz="1600" b="0" kern="1200" dirty="0" smtClean="0">
                          <a:solidFill>
                            <a:schemeClr val="dk1"/>
                          </a:solidFill>
                          <a:effectLst/>
                          <a:latin typeface="+mn-lt"/>
                          <a:ea typeface="+mn-ea"/>
                          <a:cs typeface="+mn-cs"/>
                        </a:rPr>
                        <a:t>   В соответствии с положениями Отраслевых соглашений, заключенных </a:t>
                      </a:r>
                      <a:r>
                        <a:rPr lang="ru-RU" sz="1600" b="0" kern="1200" dirty="0" err="1" smtClean="0">
                          <a:solidFill>
                            <a:schemeClr val="dk1"/>
                          </a:solidFill>
                          <a:effectLst/>
                          <a:latin typeface="+mn-lt"/>
                          <a:ea typeface="+mn-ea"/>
                          <a:cs typeface="+mn-cs"/>
                        </a:rPr>
                        <a:t>Минпросвещения</a:t>
                      </a:r>
                      <a:r>
                        <a:rPr lang="ru-RU" sz="1600" b="0" kern="1200" dirty="0" smtClean="0">
                          <a:solidFill>
                            <a:schemeClr val="dk1"/>
                          </a:solidFill>
                          <a:effectLst/>
                          <a:latin typeface="+mn-lt"/>
                          <a:ea typeface="+mn-ea"/>
                          <a:cs typeface="+mn-cs"/>
                        </a:rPr>
                        <a:t> России и Минобрнауки России с Общероссийским Профсоюзом образования на 2021 - 2023 годы (пункт 5.10.1, абзац 3 пункта 5.10.</a:t>
                      </a:r>
                      <a:r>
                        <a:rPr lang="ru-RU" sz="1600" b="0" kern="1200" baseline="0" dirty="0" smtClean="0">
                          <a:solidFill>
                            <a:schemeClr val="dk1"/>
                          </a:solidFill>
                          <a:effectLst/>
                          <a:latin typeface="+mn-lt"/>
                          <a:ea typeface="+mn-ea"/>
                          <a:cs typeface="+mn-cs"/>
                        </a:rPr>
                        <a:t> соответственно)</a:t>
                      </a:r>
                      <a:r>
                        <a:rPr lang="ru-RU" sz="1600" b="0" kern="1200" dirty="0" smtClean="0">
                          <a:solidFill>
                            <a:schemeClr val="dk1"/>
                          </a:solidFill>
                          <a:effectLst/>
                          <a:latin typeface="+mn-lt"/>
                          <a:ea typeface="+mn-ea"/>
                          <a:cs typeface="+mn-cs"/>
                        </a:rPr>
                        <a:t>, рекомендовано осуществлять оплату труда педагогических работников с учетом имеющейся квалификационной категории по одной должности за выполнение педагогической работы по должности с другим наименованием, по которой не установлена квалификационная категория, в случаях, предусмотренных в приложении № 3 к Отраслевым соглашениям, а также в других случаях, если по обеим должностям совпадают профили работы (деятельности).</a:t>
                      </a:r>
                    </a:p>
                    <a:p>
                      <a:pPr algn="just"/>
                      <a:r>
                        <a:rPr lang="ru-RU" sz="1600" b="0" kern="1200" dirty="0" smtClean="0">
                          <a:solidFill>
                            <a:schemeClr val="dk1"/>
                          </a:solidFill>
                          <a:effectLst/>
                          <a:latin typeface="+mn-lt"/>
                          <a:ea typeface="+mn-ea"/>
                          <a:cs typeface="+mn-cs"/>
                        </a:rPr>
                        <a:t>      В региональном отраслевом соглашении на 2021 - 2023 годы также в приложении № 1 есть раздел «</a:t>
                      </a:r>
                      <a:r>
                        <a:rPr lang="ru-RU" sz="1600" b="0" i="0" u="none" strike="noStrike" kern="1200" baseline="0" dirty="0" smtClean="0">
                          <a:solidFill>
                            <a:schemeClr val="dk1"/>
                          </a:solidFill>
                          <a:latin typeface="+mn-lt"/>
                          <a:ea typeface="+mn-ea"/>
                          <a:cs typeface="+mn-cs"/>
                        </a:rPr>
                        <a:t>Оплата труда педагогических работников с учетом имеющейся квалификационной категории за выполнение педагогической работы по должности с другим наименованием, по которой не установлена квалификационная категория, а также в других случаях».</a:t>
                      </a:r>
                      <a:endParaRPr lang="ru-RU" sz="1600" b="0" i="0" u="none" strike="noStrike" kern="1200" baseline="0" dirty="0" smtClean="0">
                        <a:solidFill>
                          <a:schemeClr val="dk1"/>
                        </a:solidFill>
                        <a:latin typeface="+mn-lt"/>
                        <a:ea typeface="+mn-ea"/>
                        <a:cs typeface="+mn-cs"/>
                      </a:endParaRPr>
                    </a:p>
                  </a:txBody>
                  <a:tcPr>
                    <a:solidFill>
                      <a:schemeClr val="accent1">
                        <a:lumMod val="40000"/>
                        <a:lumOff val="60000"/>
                      </a:schemeClr>
                    </a:solidFill>
                  </a:tcPr>
                </a:tc>
                <a:extLst>
                  <a:ext uri="{0D108BD9-81ED-4DB2-BD59-A6C34878D82A}">
                    <a16:rowId xmlns:a16="http://schemas.microsoft.com/office/drawing/2014/main" val="2285113016"/>
                  </a:ext>
                </a:extLst>
              </a:tr>
            </a:tbl>
          </a:graphicData>
        </a:graphic>
      </p:graphicFrame>
    </p:spTree>
    <p:extLst>
      <p:ext uri="{BB962C8B-B14F-4D97-AF65-F5344CB8AC3E}">
        <p14:creationId xmlns:p14="http://schemas.microsoft.com/office/powerpoint/2010/main" val="33756518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413833536"/>
              </p:ext>
            </p:extLst>
          </p:nvPr>
        </p:nvGraphicFramePr>
        <p:xfrm>
          <a:off x="342900" y="719666"/>
          <a:ext cx="11315700" cy="5721990"/>
        </p:xfrm>
        <a:graphic>
          <a:graphicData uri="http://schemas.openxmlformats.org/drawingml/2006/table">
            <a:tbl>
              <a:tblPr firstRow="1" bandRow="1">
                <a:tableStyleId>{5C22544A-7EE6-4342-B048-85BDC9FD1C3A}</a:tableStyleId>
              </a:tblPr>
              <a:tblGrid>
                <a:gridCol w="5657850">
                  <a:extLst>
                    <a:ext uri="{9D8B030D-6E8A-4147-A177-3AD203B41FA5}">
                      <a16:colId xmlns:a16="http://schemas.microsoft.com/office/drawing/2014/main" val="489745937"/>
                    </a:ext>
                  </a:extLst>
                </a:gridCol>
                <a:gridCol w="5657850">
                  <a:extLst>
                    <a:ext uri="{9D8B030D-6E8A-4147-A177-3AD203B41FA5}">
                      <a16:colId xmlns:a16="http://schemas.microsoft.com/office/drawing/2014/main" val="891547101"/>
                    </a:ext>
                  </a:extLst>
                </a:gridCol>
              </a:tblGrid>
              <a:tr h="428198">
                <a:tc gridSpan="2">
                  <a:txBody>
                    <a:bodyPr/>
                    <a:lstStyle/>
                    <a:p>
                      <a:pPr algn="ctr"/>
                      <a:r>
                        <a:rPr lang="ru-RU" dirty="0" smtClean="0"/>
                        <a:t>Порядок создания и состав аттестационной комиссии образовательной организации</a:t>
                      </a:r>
                      <a:endParaRPr lang="ru-RU" dirty="0"/>
                    </a:p>
                  </a:txBody>
                  <a:tcPr/>
                </a:tc>
                <a:tc hMerge="1">
                  <a:txBody>
                    <a:bodyPr/>
                    <a:lstStyle/>
                    <a:p>
                      <a:endParaRPr lang="ru-RU" dirty="0"/>
                    </a:p>
                  </a:txBody>
                  <a:tcPr/>
                </a:tc>
                <a:extLst>
                  <a:ext uri="{0D108BD9-81ED-4DB2-BD59-A6C34878D82A}">
                    <a16:rowId xmlns:a16="http://schemas.microsoft.com/office/drawing/2014/main" val="371826827"/>
                  </a:ext>
                </a:extLst>
              </a:tr>
              <a:tr h="447472">
                <a:tc>
                  <a:txBody>
                    <a:bodyPr/>
                    <a:lstStyle/>
                    <a:p>
                      <a:pPr algn="ctr"/>
                      <a:r>
                        <a:rPr lang="ru-RU" dirty="0" smtClean="0">
                          <a:solidFill>
                            <a:srgbClr val="FF0000"/>
                          </a:solidFill>
                        </a:rPr>
                        <a:t>Приказ-</a:t>
                      </a:r>
                      <a:r>
                        <a:rPr lang="ru-RU" baseline="0" dirty="0" smtClean="0">
                          <a:solidFill>
                            <a:srgbClr val="FF0000"/>
                          </a:solidFill>
                        </a:rPr>
                        <a:t>276 (до 01.09.2023)</a:t>
                      </a:r>
                      <a:endParaRPr lang="ru-RU" dirty="0">
                        <a:solidFill>
                          <a:srgbClr val="FF0000"/>
                        </a:solidFill>
                      </a:endParaRPr>
                    </a:p>
                  </a:txBody>
                  <a:tcPr/>
                </a:tc>
                <a:tc>
                  <a:txBody>
                    <a:bodyPr/>
                    <a:lstStyle/>
                    <a:p>
                      <a:pPr algn="ctr"/>
                      <a:r>
                        <a:rPr lang="ru-RU" dirty="0" smtClean="0">
                          <a:solidFill>
                            <a:schemeClr val="accent2">
                              <a:lumMod val="50000"/>
                            </a:schemeClr>
                          </a:solidFill>
                        </a:rPr>
                        <a:t>Приказ-196 (после 01.09.2023)</a:t>
                      </a:r>
                      <a:endParaRPr lang="ru-RU" dirty="0">
                        <a:solidFill>
                          <a:schemeClr val="accent2">
                            <a:lumMod val="50000"/>
                          </a:schemeClr>
                        </a:solidFill>
                      </a:endParaRPr>
                    </a:p>
                  </a:txBody>
                  <a:tcPr/>
                </a:tc>
                <a:extLst>
                  <a:ext uri="{0D108BD9-81ED-4DB2-BD59-A6C34878D82A}">
                    <a16:rowId xmlns:a16="http://schemas.microsoft.com/office/drawing/2014/main" val="229831522"/>
                  </a:ext>
                </a:extLst>
              </a:tr>
              <a:tr h="1937539">
                <a:tc>
                  <a:txBody>
                    <a:bodyPr/>
                    <a:lstStyle/>
                    <a:p>
                      <a:pPr algn="just"/>
                      <a:r>
                        <a:rPr lang="ru-RU" dirty="0" smtClean="0"/>
                        <a:t>6. Аттестационная комиссия организации создается распорядительным актом работодателя </a:t>
                      </a:r>
                      <a:r>
                        <a:rPr lang="ru-RU" dirty="0" smtClean="0">
                          <a:solidFill>
                            <a:srgbClr val="FF0000"/>
                          </a:solidFill>
                        </a:rPr>
                        <a:t>в составе </a:t>
                      </a:r>
                      <a:r>
                        <a:rPr lang="ru-RU" dirty="0" smtClean="0">
                          <a:solidFill>
                            <a:schemeClr val="tx1"/>
                          </a:solidFill>
                        </a:rPr>
                        <a:t>председателя комиссии, заместителя председателя, секретаря и членов комиссии.</a:t>
                      </a:r>
                      <a:endParaRPr lang="ru-RU" dirty="0">
                        <a:solidFill>
                          <a:schemeClr val="tx1"/>
                        </a:solidFill>
                      </a:endParaRPr>
                    </a:p>
                  </a:txBody>
                  <a:tcPr>
                    <a:solidFill>
                      <a:schemeClr val="accent1">
                        <a:lumMod val="40000"/>
                        <a:lumOff val="60000"/>
                      </a:schemeClr>
                    </a:solidFill>
                  </a:tcPr>
                </a:tc>
                <a:tc>
                  <a:txBody>
                    <a:bodyPr/>
                    <a:lstStyle/>
                    <a:p>
                      <a:pPr algn="just"/>
                      <a:r>
                        <a:rPr lang="ru-RU" dirty="0" smtClean="0"/>
                        <a:t>6. Аттестационная комиссия организации создается распорядительным актом работодателя </a:t>
                      </a:r>
                      <a:r>
                        <a:rPr lang="ru-RU" dirty="0" smtClean="0">
                          <a:solidFill>
                            <a:srgbClr val="00B0F0"/>
                          </a:solidFill>
                        </a:rPr>
                        <a:t>из числа работников</a:t>
                      </a:r>
                      <a:r>
                        <a:rPr lang="ru-RU" baseline="0" dirty="0" smtClean="0">
                          <a:solidFill>
                            <a:srgbClr val="00B0F0"/>
                          </a:solidFill>
                        </a:rPr>
                        <a:t> организации и состоит не менее чем из 5 человек, в том числе</a:t>
                      </a:r>
                      <a:r>
                        <a:rPr lang="ru-RU" baseline="0" dirty="0" smtClean="0"/>
                        <a:t> председателя, заместителя председателя, секретаря и членов </a:t>
                      </a:r>
                      <a:r>
                        <a:rPr lang="ru-RU" baseline="0" dirty="0" smtClean="0">
                          <a:solidFill>
                            <a:srgbClr val="00B0F0"/>
                          </a:solidFill>
                        </a:rPr>
                        <a:t>аттестационной</a:t>
                      </a:r>
                      <a:r>
                        <a:rPr lang="ru-RU" baseline="0" dirty="0" smtClean="0"/>
                        <a:t> комиссии </a:t>
                      </a:r>
                      <a:r>
                        <a:rPr lang="ru-RU" baseline="0" dirty="0" smtClean="0">
                          <a:solidFill>
                            <a:srgbClr val="00B0F0"/>
                          </a:solidFill>
                        </a:rPr>
                        <a:t>организации</a:t>
                      </a:r>
                      <a:r>
                        <a:rPr lang="ru-RU" baseline="0" dirty="0" smtClean="0"/>
                        <a:t>. </a:t>
                      </a:r>
                      <a:endParaRPr lang="ru-RU" dirty="0"/>
                    </a:p>
                  </a:txBody>
                  <a:tcPr>
                    <a:solidFill>
                      <a:schemeClr val="accent1">
                        <a:lumMod val="40000"/>
                        <a:lumOff val="60000"/>
                      </a:schemeClr>
                    </a:solidFill>
                  </a:tcPr>
                </a:tc>
                <a:extLst>
                  <a:ext uri="{0D108BD9-81ED-4DB2-BD59-A6C34878D82A}">
                    <a16:rowId xmlns:a16="http://schemas.microsoft.com/office/drawing/2014/main" val="476609340"/>
                  </a:ext>
                </a:extLst>
              </a:tr>
              <a:tr h="1752392">
                <a:tc>
                  <a:txBody>
                    <a:bodyPr/>
                    <a:lstStyle/>
                    <a:p>
                      <a:pPr algn="just"/>
                      <a:r>
                        <a:rPr lang="ru-RU" dirty="0" smtClean="0"/>
                        <a:t>7. В состав аттестационной комиссии организации</a:t>
                      </a:r>
                      <a:r>
                        <a:rPr lang="ru-RU" baseline="0" dirty="0" smtClean="0"/>
                        <a:t> в обязательном включается представитель выборного органа соответствующей первичной профсоюзной организации </a:t>
                      </a:r>
                      <a:r>
                        <a:rPr lang="ru-RU" baseline="0" dirty="0" smtClean="0">
                          <a:solidFill>
                            <a:srgbClr val="FF0000"/>
                          </a:solidFill>
                        </a:rPr>
                        <a:t>(при наличии такого органа).</a:t>
                      </a:r>
                      <a:endParaRPr lang="ru-RU" dirty="0">
                        <a:solidFill>
                          <a:srgbClr val="FF0000"/>
                        </a:solidFill>
                      </a:endParaRPr>
                    </a:p>
                  </a:txBody>
                  <a:tcPr>
                    <a:solidFill>
                      <a:schemeClr val="accent1">
                        <a:lumMod val="40000"/>
                        <a:lumOff val="60000"/>
                      </a:schemeClr>
                    </a:solidFill>
                  </a:tcPr>
                </a:tc>
                <a:tc>
                  <a:txBody>
                    <a:bodyPr/>
                    <a:lstStyle/>
                    <a:p>
                      <a:pPr algn="just"/>
                      <a:r>
                        <a:rPr lang="ru-RU" dirty="0" smtClean="0"/>
                        <a:t>7. В состав аттестационной комиссии организации</a:t>
                      </a:r>
                      <a:r>
                        <a:rPr lang="ru-RU" baseline="0" dirty="0" smtClean="0"/>
                        <a:t> в обязательном включается представитель выборного органа соответствующей первичной профсоюзной организации, </a:t>
                      </a:r>
                      <a:r>
                        <a:rPr lang="ru-RU" baseline="0" dirty="0" smtClean="0">
                          <a:solidFill>
                            <a:srgbClr val="00B0F0"/>
                          </a:solidFill>
                        </a:rPr>
                        <a:t>а при отсутствии такового – иного представительного органа (представителя) работников организации.</a:t>
                      </a:r>
                    </a:p>
                    <a:p>
                      <a:pPr algn="just"/>
                      <a:endParaRPr lang="ru-RU" baseline="0" dirty="0" smtClean="0">
                        <a:solidFill>
                          <a:srgbClr val="00B0F0"/>
                        </a:solidFill>
                      </a:endParaRPr>
                    </a:p>
                    <a:p>
                      <a:pPr algn="just"/>
                      <a:r>
                        <a:rPr lang="ru-RU" baseline="0" dirty="0" smtClean="0">
                          <a:solidFill>
                            <a:srgbClr val="00B0F0"/>
                          </a:solidFill>
                        </a:rPr>
                        <a:t>Руководитель организации в состав аттестационной комиссии организации не входит.</a:t>
                      </a:r>
                    </a:p>
                    <a:p>
                      <a:pPr algn="just"/>
                      <a:endParaRPr lang="ru-RU" dirty="0"/>
                    </a:p>
                  </a:txBody>
                  <a:tcPr>
                    <a:solidFill>
                      <a:schemeClr val="accent1">
                        <a:lumMod val="40000"/>
                        <a:lumOff val="60000"/>
                      </a:schemeClr>
                    </a:solidFill>
                  </a:tcPr>
                </a:tc>
                <a:extLst>
                  <a:ext uri="{0D108BD9-81ED-4DB2-BD59-A6C34878D82A}">
                    <a16:rowId xmlns:a16="http://schemas.microsoft.com/office/drawing/2014/main" val="1442584398"/>
                  </a:ext>
                </a:extLst>
              </a:tr>
            </a:tbl>
          </a:graphicData>
        </a:graphic>
      </p:graphicFrame>
    </p:spTree>
    <p:extLst>
      <p:ext uri="{BB962C8B-B14F-4D97-AF65-F5344CB8AC3E}">
        <p14:creationId xmlns:p14="http://schemas.microsoft.com/office/powerpoint/2010/main" val="3951369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105708226"/>
              </p:ext>
            </p:extLst>
          </p:nvPr>
        </p:nvGraphicFramePr>
        <p:xfrm>
          <a:off x="342900" y="719666"/>
          <a:ext cx="11315700" cy="5389304"/>
        </p:xfrm>
        <a:graphic>
          <a:graphicData uri="http://schemas.openxmlformats.org/drawingml/2006/table">
            <a:tbl>
              <a:tblPr firstRow="1" bandRow="1">
                <a:tableStyleId>{5C22544A-7EE6-4342-B048-85BDC9FD1C3A}</a:tableStyleId>
              </a:tblPr>
              <a:tblGrid>
                <a:gridCol w="5657850">
                  <a:extLst>
                    <a:ext uri="{9D8B030D-6E8A-4147-A177-3AD203B41FA5}">
                      <a16:colId xmlns:a16="http://schemas.microsoft.com/office/drawing/2014/main" val="489745937"/>
                    </a:ext>
                  </a:extLst>
                </a:gridCol>
                <a:gridCol w="5657850">
                  <a:extLst>
                    <a:ext uri="{9D8B030D-6E8A-4147-A177-3AD203B41FA5}">
                      <a16:colId xmlns:a16="http://schemas.microsoft.com/office/drawing/2014/main" val="891547101"/>
                    </a:ext>
                  </a:extLst>
                </a:gridCol>
              </a:tblGrid>
              <a:tr h="478289">
                <a:tc gridSpan="2">
                  <a:txBody>
                    <a:bodyPr/>
                    <a:lstStyle/>
                    <a:p>
                      <a:pPr algn="ctr"/>
                      <a:r>
                        <a:rPr lang="ru-RU" dirty="0" smtClean="0"/>
                        <a:t>Распорядительный акт работодателя о проведении аттестации</a:t>
                      </a:r>
                      <a:endParaRPr lang="ru-RU" dirty="0"/>
                    </a:p>
                  </a:txBody>
                  <a:tcPr/>
                </a:tc>
                <a:tc hMerge="1">
                  <a:txBody>
                    <a:bodyPr/>
                    <a:lstStyle/>
                    <a:p>
                      <a:endParaRPr lang="ru-RU" dirty="0"/>
                    </a:p>
                  </a:txBody>
                  <a:tcPr/>
                </a:tc>
                <a:extLst>
                  <a:ext uri="{0D108BD9-81ED-4DB2-BD59-A6C34878D82A}">
                    <a16:rowId xmlns:a16="http://schemas.microsoft.com/office/drawing/2014/main" val="371826827"/>
                  </a:ext>
                </a:extLst>
              </a:tr>
              <a:tr h="499817">
                <a:tc>
                  <a:txBody>
                    <a:bodyPr/>
                    <a:lstStyle/>
                    <a:p>
                      <a:pPr algn="ctr"/>
                      <a:r>
                        <a:rPr lang="ru-RU" dirty="0" smtClean="0">
                          <a:solidFill>
                            <a:srgbClr val="FF0000"/>
                          </a:solidFill>
                        </a:rPr>
                        <a:t>Приказ-</a:t>
                      </a:r>
                      <a:r>
                        <a:rPr lang="ru-RU" baseline="0" dirty="0" smtClean="0">
                          <a:solidFill>
                            <a:srgbClr val="FF0000"/>
                          </a:solidFill>
                        </a:rPr>
                        <a:t>276 (до 01.09.2023)</a:t>
                      </a:r>
                      <a:endParaRPr lang="ru-RU" dirty="0">
                        <a:solidFill>
                          <a:srgbClr val="FF0000"/>
                        </a:solidFill>
                      </a:endParaRPr>
                    </a:p>
                  </a:txBody>
                  <a:tcPr/>
                </a:tc>
                <a:tc>
                  <a:txBody>
                    <a:bodyPr/>
                    <a:lstStyle/>
                    <a:p>
                      <a:pPr algn="ctr"/>
                      <a:r>
                        <a:rPr lang="ru-RU" dirty="0" smtClean="0">
                          <a:solidFill>
                            <a:schemeClr val="accent2">
                              <a:lumMod val="50000"/>
                            </a:schemeClr>
                          </a:solidFill>
                        </a:rPr>
                        <a:t>Приказ-196 (после 01.09.2023)</a:t>
                      </a:r>
                      <a:endParaRPr lang="ru-RU" dirty="0">
                        <a:solidFill>
                          <a:schemeClr val="accent2">
                            <a:lumMod val="50000"/>
                          </a:schemeClr>
                        </a:solidFill>
                      </a:endParaRPr>
                    </a:p>
                  </a:txBody>
                  <a:tcPr/>
                </a:tc>
                <a:extLst>
                  <a:ext uri="{0D108BD9-81ED-4DB2-BD59-A6C34878D82A}">
                    <a16:rowId xmlns:a16="http://schemas.microsoft.com/office/drawing/2014/main" val="229831522"/>
                  </a:ext>
                </a:extLst>
              </a:tr>
              <a:tr h="2164192">
                <a:tc>
                  <a:txBody>
                    <a:bodyPr/>
                    <a:lstStyle/>
                    <a:p>
                      <a:pPr algn="just"/>
                      <a:r>
                        <a:rPr lang="ru-RU" dirty="0" smtClean="0"/>
                        <a:t>8. Аттестация педагогических работников проводится в соответствии с распорядительным актом</a:t>
                      </a:r>
                      <a:r>
                        <a:rPr lang="ru-RU" baseline="0" dirty="0" smtClean="0"/>
                        <a:t> работодателя.</a:t>
                      </a:r>
                      <a:endParaRPr lang="ru-RU" dirty="0">
                        <a:solidFill>
                          <a:schemeClr val="tx1"/>
                        </a:solidFill>
                      </a:endParaRPr>
                    </a:p>
                  </a:txBody>
                  <a:tcPr>
                    <a:solidFill>
                      <a:schemeClr val="accent1">
                        <a:lumMod val="40000"/>
                        <a:lumOff val="60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ru-RU" dirty="0" smtClean="0"/>
                        <a:t>8. Аттестация педагогических работников проводится в соответствии с распорядительным актом</a:t>
                      </a:r>
                      <a:r>
                        <a:rPr lang="ru-RU" baseline="0" dirty="0" smtClean="0"/>
                        <a:t> работодателя, </a:t>
                      </a:r>
                      <a:r>
                        <a:rPr lang="ru-RU" baseline="0" dirty="0" smtClean="0">
                          <a:solidFill>
                            <a:srgbClr val="00B0F0"/>
                          </a:solidFill>
                        </a:rPr>
                        <a:t>содержащим список педагогических работников, подлежащих аттестации, и график проведения аттестации.</a:t>
                      </a:r>
                      <a:endParaRPr lang="ru-RU" dirty="0" smtClean="0">
                        <a:solidFill>
                          <a:srgbClr val="00B0F0"/>
                        </a:solidFill>
                      </a:endParaRPr>
                    </a:p>
                    <a:p>
                      <a:pPr algn="just"/>
                      <a:endParaRPr lang="ru-RU" dirty="0"/>
                    </a:p>
                  </a:txBody>
                  <a:tcPr>
                    <a:solidFill>
                      <a:schemeClr val="accent1">
                        <a:lumMod val="40000"/>
                        <a:lumOff val="60000"/>
                      </a:schemeClr>
                    </a:solidFill>
                  </a:tcPr>
                </a:tc>
                <a:extLst>
                  <a:ext uri="{0D108BD9-81ED-4DB2-BD59-A6C34878D82A}">
                    <a16:rowId xmlns:a16="http://schemas.microsoft.com/office/drawing/2014/main" val="476609340"/>
                  </a:ext>
                </a:extLst>
              </a:tr>
              <a:tr h="2247006">
                <a:tc>
                  <a:txBody>
                    <a:bodyPr/>
                    <a:lstStyle/>
                    <a:p>
                      <a:pPr algn="just"/>
                      <a:r>
                        <a:rPr lang="ru-RU" dirty="0" smtClean="0">
                          <a:solidFill>
                            <a:schemeClr val="tx1"/>
                          </a:solidFill>
                        </a:rPr>
                        <a:t>9. Работодатель знакомит педагогических</a:t>
                      </a:r>
                      <a:r>
                        <a:rPr lang="ru-RU" baseline="0" dirty="0" smtClean="0">
                          <a:solidFill>
                            <a:schemeClr val="tx1"/>
                          </a:solidFill>
                        </a:rPr>
                        <a:t> работников с распорядительным актом, </a:t>
                      </a:r>
                      <a:r>
                        <a:rPr lang="ru-RU" baseline="0" dirty="0" smtClean="0">
                          <a:solidFill>
                            <a:srgbClr val="FF0000"/>
                          </a:solidFill>
                        </a:rPr>
                        <a:t>содержащим список работников организации, подлежащих аттестации, график проведения аттестации, под роспись </a:t>
                      </a:r>
                      <a:r>
                        <a:rPr lang="ru-RU" baseline="0" dirty="0" smtClean="0">
                          <a:solidFill>
                            <a:schemeClr val="tx1"/>
                          </a:solidFill>
                        </a:rPr>
                        <a:t>не менее чем за 30 календарных дней до дня проведения их аттестации по графику.</a:t>
                      </a:r>
                      <a:endParaRPr lang="ru-RU" dirty="0">
                        <a:solidFill>
                          <a:schemeClr val="tx1"/>
                        </a:solidFill>
                      </a:endParaRPr>
                    </a:p>
                  </a:txBody>
                  <a:tcPr>
                    <a:solidFill>
                      <a:schemeClr val="accent1">
                        <a:lumMod val="40000"/>
                        <a:lumOff val="60000"/>
                      </a:schemeClr>
                    </a:solidFill>
                  </a:tcPr>
                </a:tc>
                <a:tc>
                  <a:txBody>
                    <a:bodyPr/>
                    <a:lstStyle/>
                    <a:p>
                      <a:pPr algn="just"/>
                      <a:r>
                        <a:rPr lang="ru-RU" dirty="0" smtClean="0"/>
                        <a:t>9. Работодатель знакомит</a:t>
                      </a:r>
                      <a:r>
                        <a:rPr lang="ru-RU" baseline="0" dirty="0" smtClean="0"/>
                        <a:t> </a:t>
                      </a:r>
                      <a:r>
                        <a:rPr lang="ru-RU" baseline="0" dirty="0" smtClean="0">
                          <a:solidFill>
                            <a:srgbClr val="00B0F0"/>
                          </a:solidFill>
                        </a:rPr>
                        <a:t>под подпись </a:t>
                      </a:r>
                      <a:r>
                        <a:rPr lang="ru-RU" baseline="0" dirty="0" smtClean="0"/>
                        <a:t>педагогических работников с распорядительным актом не менее </a:t>
                      </a:r>
                      <a:r>
                        <a:rPr lang="ru-RU" baseline="0" dirty="0" smtClean="0">
                          <a:solidFill>
                            <a:schemeClr val="tx1"/>
                          </a:solidFill>
                        </a:rPr>
                        <a:t>чем за 30 календарных дней до дня проведения их аттестации по графику.</a:t>
                      </a:r>
                      <a:endParaRPr lang="ru-RU" dirty="0"/>
                    </a:p>
                  </a:txBody>
                  <a:tcPr>
                    <a:solidFill>
                      <a:schemeClr val="accent1">
                        <a:lumMod val="40000"/>
                        <a:lumOff val="60000"/>
                      </a:schemeClr>
                    </a:solidFill>
                  </a:tcPr>
                </a:tc>
                <a:extLst>
                  <a:ext uri="{0D108BD9-81ED-4DB2-BD59-A6C34878D82A}">
                    <a16:rowId xmlns:a16="http://schemas.microsoft.com/office/drawing/2014/main" val="1442584398"/>
                  </a:ext>
                </a:extLst>
              </a:tr>
            </a:tbl>
          </a:graphicData>
        </a:graphic>
      </p:graphicFrame>
    </p:spTree>
    <p:extLst>
      <p:ext uri="{BB962C8B-B14F-4D97-AF65-F5344CB8AC3E}">
        <p14:creationId xmlns:p14="http://schemas.microsoft.com/office/powerpoint/2010/main" val="11079306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852869546"/>
              </p:ext>
            </p:extLst>
          </p:nvPr>
        </p:nvGraphicFramePr>
        <p:xfrm>
          <a:off x="342900" y="719666"/>
          <a:ext cx="11315700" cy="3102635"/>
        </p:xfrm>
        <a:graphic>
          <a:graphicData uri="http://schemas.openxmlformats.org/drawingml/2006/table">
            <a:tbl>
              <a:tblPr firstRow="1" bandRow="1">
                <a:tableStyleId>{5C22544A-7EE6-4342-B048-85BDC9FD1C3A}</a:tableStyleId>
              </a:tblPr>
              <a:tblGrid>
                <a:gridCol w="5657850">
                  <a:extLst>
                    <a:ext uri="{9D8B030D-6E8A-4147-A177-3AD203B41FA5}">
                      <a16:colId xmlns:a16="http://schemas.microsoft.com/office/drawing/2014/main" val="489745937"/>
                    </a:ext>
                  </a:extLst>
                </a:gridCol>
                <a:gridCol w="5657850">
                  <a:extLst>
                    <a:ext uri="{9D8B030D-6E8A-4147-A177-3AD203B41FA5}">
                      <a16:colId xmlns:a16="http://schemas.microsoft.com/office/drawing/2014/main" val="891547101"/>
                    </a:ext>
                  </a:extLst>
                </a:gridCol>
              </a:tblGrid>
              <a:tr h="486564">
                <a:tc gridSpan="2">
                  <a:txBody>
                    <a:bodyPr/>
                    <a:lstStyle/>
                    <a:p>
                      <a:pPr algn="ctr"/>
                      <a:r>
                        <a:rPr lang="ru-RU" dirty="0" smtClean="0"/>
                        <a:t>Представление работодателя в аттестационную комиссию на аттестуемого педагога</a:t>
                      </a:r>
                      <a:endParaRPr lang="ru-RU" dirty="0"/>
                    </a:p>
                  </a:txBody>
                  <a:tcPr/>
                </a:tc>
                <a:tc hMerge="1">
                  <a:txBody>
                    <a:bodyPr/>
                    <a:lstStyle/>
                    <a:p>
                      <a:endParaRPr lang="ru-RU" dirty="0"/>
                    </a:p>
                  </a:txBody>
                  <a:tcPr/>
                </a:tc>
                <a:extLst>
                  <a:ext uri="{0D108BD9-81ED-4DB2-BD59-A6C34878D82A}">
                    <a16:rowId xmlns:a16="http://schemas.microsoft.com/office/drawing/2014/main" val="371826827"/>
                  </a:ext>
                </a:extLst>
              </a:tr>
              <a:tr h="476250">
                <a:tc>
                  <a:txBody>
                    <a:bodyPr/>
                    <a:lstStyle/>
                    <a:p>
                      <a:pPr algn="ctr"/>
                      <a:r>
                        <a:rPr lang="ru-RU" dirty="0" smtClean="0">
                          <a:solidFill>
                            <a:srgbClr val="FF0000"/>
                          </a:solidFill>
                        </a:rPr>
                        <a:t>Приказ-</a:t>
                      </a:r>
                      <a:r>
                        <a:rPr lang="ru-RU" baseline="0" dirty="0" smtClean="0">
                          <a:solidFill>
                            <a:srgbClr val="FF0000"/>
                          </a:solidFill>
                        </a:rPr>
                        <a:t>276 (до 01.09.2023)</a:t>
                      </a:r>
                      <a:endParaRPr lang="ru-RU" dirty="0">
                        <a:solidFill>
                          <a:srgbClr val="FF0000"/>
                        </a:solidFill>
                      </a:endParaRPr>
                    </a:p>
                  </a:txBody>
                  <a:tcPr/>
                </a:tc>
                <a:tc>
                  <a:txBody>
                    <a:bodyPr/>
                    <a:lstStyle/>
                    <a:p>
                      <a:pPr algn="ctr"/>
                      <a:r>
                        <a:rPr lang="ru-RU" dirty="0" smtClean="0">
                          <a:solidFill>
                            <a:schemeClr val="accent2">
                              <a:lumMod val="50000"/>
                            </a:schemeClr>
                          </a:solidFill>
                        </a:rPr>
                        <a:t>Приказ-196 (после 01.09.2023)</a:t>
                      </a:r>
                      <a:endParaRPr lang="ru-RU" dirty="0">
                        <a:solidFill>
                          <a:schemeClr val="accent2">
                            <a:lumMod val="50000"/>
                          </a:schemeClr>
                        </a:solidFill>
                      </a:endParaRPr>
                    </a:p>
                  </a:txBody>
                  <a:tcPr/>
                </a:tc>
                <a:extLst>
                  <a:ext uri="{0D108BD9-81ED-4DB2-BD59-A6C34878D82A}">
                    <a16:rowId xmlns:a16="http://schemas.microsoft.com/office/drawing/2014/main" val="229831522"/>
                  </a:ext>
                </a:extLst>
              </a:tr>
              <a:tr h="2139821">
                <a:tc>
                  <a:txBody>
                    <a:bodyPr/>
                    <a:lstStyle/>
                    <a:p>
                      <a:pPr algn="just"/>
                      <a:r>
                        <a:rPr lang="ru-RU" dirty="0" smtClean="0"/>
                        <a:t>10. Для проведения</a:t>
                      </a:r>
                      <a:r>
                        <a:rPr lang="ru-RU" baseline="0" dirty="0" smtClean="0"/>
                        <a:t> аттестации на каждого педагогического работника </a:t>
                      </a:r>
                      <a:r>
                        <a:rPr lang="ru-RU" baseline="0" dirty="0" smtClean="0">
                          <a:solidFill>
                            <a:srgbClr val="FF0000"/>
                          </a:solidFill>
                        </a:rPr>
                        <a:t>работодатель</a:t>
                      </a:r>
                      <a:r>
                        <a:rPr lang="ru-RU" baseline="0" dirty="0" smtClean="0"/>
                        <a:t> вносит в аттестационную комиссию организации </a:t>
                      </a:r>
                      <a:r>
                        <a:rPr lang="ru-RU" baseline="0" dirty="0" smtClean="0">
                          <a:solidFill>
                            <a:srgbClr val="FF0000"/>
                          </a:solidFill>
                        </a:rPr>
                        <a:t>представление</a:t>
                      </a:r>
                      <a:r>
                        <a:rPr lang="ru-RU" baseline="0" dirty="0" smtClean="0"/>
                        <a:t>.</a:t>
                      </a:r>
                      <a:endParaRPr lang="ru-RU" dirty="0"/>
                    </a:p>
                  </a:txBody>
                  <a:tcPr>
                    <a:solidFill>
                      <a:schemeClr val="accent1">
                        <a:lumMod val="40000"/>
                        <a:lumOff val="60000"/>
                      </a:schemeClr>
                    </a:solidFill>
                  </a:tcPr>
                </a:tc>
                <a:tc>
                  <a:txBody>
                    <a:bodyPr/>
                    <a:lstStyle/>
                    <a:p>
                      <a:pPr algn="just"/>
                      <a:r>
                        <a:rPr lang="ru-RU" dirty="0" smtClean="0"/>
                        <a:t>10. Проведение аттестации каждого педагогического работника </a:t>
                      </a:r>
                      <a:r>
                        <a:rPr lang="ru-RU" dirty="0" smtClean="0">
                          <a:solidFill>
                            <a:srgbClr val="00B0F0"/>
                          </a:solidFill>
                        </a:rPr>
                        <a:t>осуществляется</a:t>
                      </a:r>
                      <a:r>
                        <a:rPr lang="ru-RU" baseline="0" dirty="0" smtClean="0">
                          <a:solidFill>
                            <a:srgbClr val="00B0F0"/>
                          </a:solidFill>
                        </a:rPr>
                        <a:t> на основе представления работодателя, которое он</a:t>
                      </a:r>
                      <a:r>
                        <a:rPr lang="ru-RU" baseline="0" dirty="0" smtClean="0"/>
                        <a:t> вносит </a:t>
                      </a:r>
                      <a:r>
                        <a:rPr lang="ru-RU" baseline="0" dirty="0" smtClean="0">
                          <a:solidFill>
                            <a:srgbClr val="00B0F0"/>
                          </a:solidFill>
                        </a:rPr>
                        <a:t>непосредственно</a:t>
                      </a:r>
                      <a:r>
                        <a:rPr lang="ru-RU" baseline="0" dirty="0" smtClean="0"/>
                        <a:t> в аттестационную комиссию организации </a:t>
                      </a:r>
                      <a:r>
                        <a:rPr lang="ru-RU" baseline="0" dirty="0" smtClean="0">
                          <a:solidFill>
                            <a:srgbClr val="00B0F0"/>
                          </a:solidFill>
                        </a:rPr>
                        <a:t>(далее – представление работодателя).</a:t>
                      </a:r>
                      <a:endParaRPr lang="ru-RU" dirty="0">
                        <a:solidFill>
                          <a:srgbClr val="00B0F0"/>
                        </a:solidFill>
                      </a:endParaRPr>
                    </a:p>
                  </a:txBody>
                  <a:tcPr>
                    <a:solidFill>
                      <a:schemeClr val="accent1">
                        <a:lumMod val="40000"/>
                        <a:lumOff val="60000"/>
                      </a:schemeClr>
                    </a:solidFill>
                  </a:tcPr>
                </a:tc>
                <a:extLst>
                  <a:ext uri="{0D108BD9-81ED-4DB2-BD59-A6C34878D82A}">
                    <a16:rowId xmlns:a16="http://schemas.microsoft.com/office/drawing/2014/main" val="476609340"/>
                  </a:ext>
                </a:extLst>
              </a:tr>
            </a:tbl>
          </a:graphicData>
        </a:graphic>
      </p:graphicFrame>
    </p:spTree>
    <p:extLst>
      <p:ext uri="{BB962C8B-B14F-4D97-AF65-F5344CB8AC3E}">
        <p14:creationId xmlns:p14="http://schemas.microsoft.com/office/powerpoint/2010/main" val="2023068255"/>
      </p:ext>
    </p:extLst>
  </p:cSld>
  <p:clrMapOvr>
    <a:masterClrMapping/>
  </p:clrMapOvr>
  <p:timing>
    <p:tnLst>
      <p:par>
        <p:cTn id="1" dur="indefinite" restart="never" nodeType="tmRoot"/>
      </p:par>
    </p:tnLst>
  </p:timing>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698</TotalTime>
  <Words>6828</Words>
  <Application>Microsoft Office PowerPoint</Application>
  <PresentationFormat>Широкоэкранный</PresentationFormat>
  <Paragraphs>607</Paragraphs>
  <Slides>69</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69</vt:i4>
      </vt:variant>
    </vt:vector>
  </HeadingPairs>
  <TitlesOfParts>
    <vt:vector size="78" baseType="lpstr">
      <vt:lpstr>Arial</vt:lpstr>
      <vt:lpstr>Arial Narrow</vt:lpstr>
      <vt:lpstr>Calibri</vt:lpstr>
      <vt:lpstr>Comic Sans MS</vt:lpstr>
      <vt:lpstr>Times New Roman</vt:lpstr>
      <vt:lpstr>Trebuchet MS</vt:lpstr>
      <vt:lpstr>Wingdings</vt:lpstr>
      <vt:lpstr>Wingdings 3</vt:lpstr>
      <vt:lpstr>Аспект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Ирина Владимировна Верхотурцева</dc:creator>
  <cp:lastModifiedBy>Ирина Владимировна Верхотурцева</cp:lastModifiedBy>
  <cp:revision>92</cp:revision>
  <dcterms:created xsi:type="dcterms:W3CDTF">2023-09-20T11:04:22Z</dcterms:created>
  <dcterms:modified xsi:type="dcterms:W3CDTF">2023-10-10T08:40:06Z</dcterms:modified>
</cp:coreProperties>
</file>