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3FADC7-94E1-486B-945D-1597297BC731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C4F0BE45-0F6E-4D60-8EC6-FBC46FEBC0A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ФИЗИЧЕСКОЕ НАСИЛИЕ</a:t>
          </a:r>
          <a:endParaRPr lang="ru-RU" dirty="0">
            <a:solidFill>
              <a:schemeClr val="tx1"/>
            </a:solidFill>
          </a:endParaRPr>
        </a:p>
      </dgm:t>
    </dgm:pt>
    <dgm:pt modelId="{607EBE38-AA68-4236-8A2F-8354E9512FC8}" type="parTrans" cxnId="{7DBA8F90-B9C1-474B-B2C2-DA2375E01DF6}">
      <dgm:prSet/>
      <dgm:spPr/>
      <dgm:t>
        <a:bodyPr/>
        <a:lstStyle/>
        <a:p>
          <a:endParaRPr lang="ru-RU"/>
        </a:p>
      </dgm:t>
    </dgm:pt>
    <dgm:pt modelId="{A4137B9C-1535-46F9-8D45-CBCFBE83A085}" type="sibTrans" cxnId="{7DBA8F90-B9C1-474B-B2C2-DA2375E01DF6}">
      <dgm:prSet/>
      <dgm:spPr/>
      <dgm:t>
        <a:bodyPr/>
        <a:lstStyle/>
        <a:p>
          <a:endParaRPr lang="ru-RU"/>
        </a:p>
      </dgm:t>
    </dgm:pt>
    <dgm:pt modelId="{7F82D4BF-371D-4E80-8144-615C9711988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ПСИХИЧЕСКОЕ НАСИЛИЕ</a:t>
          </a:r>
          <a:endParaRPr lang="ru-RU" dirty="0">
            <a:solidFill>
              <a:schemeClr val="tx1"/>
            </a:solidFill>
          </a:endParaRPr>
        </a:p>
      </dgm:t>
    </dgm:pt>
    <dgm:pt modelId="{4A5C6675-AE7C-43F9-B26B-66C15A882E2A}" type="parTrans" cxnId="{7111F06C-8C47-4936-B1B1-4477C40277AE}">
      <dgm:prSet/>
      <dgm:spPr/>
      <dgm:t>
        <a:bodyPr/>
        <a:lstStyle/>
        <a:p>
          <a:endParaRPr lang="ru-RU"/>
        </a:p>
      </dgm:t>
    </dgm:pt>
    <dgm:pt modelId="{53E36A83-DFD8-4386-8097-5C3D2F405150}" type="sibTrans" cxnId="{7111F06C-8C47-4936-B1B1-4477C40277AE}">
      <dgm:prSet/>
      <dgm:spPr/>
      <dgm:t>
        <a:bodyPr/>
        <a:lstStyle/>
        <a:p>
          <a:endParaRPr lang="ru-RU"/>
        </a:p>
      </dgm:t>
    </dgm:pt>
    <dgm:pt modelId="{53B9B5C0-B0D0-4A34-9571-36148025CDD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ПРЕНЕБРЕЖЕНИЕ</a:t>
          </a:r>
          <a:r>
            <a:rPr lang="ru-RU" dirty="0" smtClean="0"/>
            <a:t> </a:t>
          </a:r>
          <a:r>
            <a:rPr lang="ru-RU" dirty="0" smtClean="0">
              <a:solidFill>
                <a:schemeClr val="tx1"/>
              </a:solidFill>
            </a:rPr>
            <a:t>ОСНОВНЫМИ НУЖДАМИ РЕБЕНКА</a:t>
          </a:r>
          <a:endParaRPr lang="ru-RU" dirty="0">
            <a:solidFill>
              <a:schemeClr val="tx1"/>
            </a:solidFill>
          </a:endParaRPr>
        </a:p>
      </dgm:t>
    </dgm:pt>
    <dgm:pt modelId="{D7C7B0A7-6DE5-4C64-A72B-D2E510C0CADA}" type="parTrans" cxnId="{029AD899-7589-43CD-99F5-6E251D89BFC9}">
      <dgm:prSet/>
      <dgm:spPr/>
      <dgm:t>
        <a:bodyPr/>
        <a:lstStyle/>
        <a:p>
          <a:endParaRPr lang="ru-RU"/>
        </a:p>
      </dgm:t>
    </dgm:pt>
    <dgm:pt modelId="{B2079DD5-0252-4930-ADD6-A0B5E5396CA0}" type="sibTrans" cxnId="{029AD899-7589-43CD-99F5-6E251D89BFC9}">
      <dgm:prSet/>
      <dgm:spPr/>
      <dgm:t>
        <a:bodyPr/>
        <a:lstStyle/>
        <a:p>
          <a:endParaRPr lang="ru-RU"/>
        </a:p>
      </dgm:t>
    </dgm:pt>
    <dgm:pt modelId="{A5D73648-62DC-41C9-A409-222081CB8398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СЕКСУАЛЬНОЕ НАСИЛИЕ</a:t>
          </a:r>
          <a:endParaRPr lang="ru-RU" dirty="0">
            <a:solidFill>
              <a:schemeClr val="tx1"/>
            </a:solidFill>
          </a:endParaRPr>
        </a:p>
      </dgm:t>
    </dgm:pt>
    <dgm:pt modelId="{63FACD11-790C-4354-91F5-DFDC9758DE14}" type="parTrans" cxnId="{36A19EE1-57A1-46B3-8460-BA7E9CB83677}">
      <dgm:prSet/>
      <dgm:spPr/>
      <dgm:t>
        <a:bodyPr/>
        <a:lstStyle/>
        <a:p>
          <a:endParaRPr lang="ru-RU"/>
        </a:p>
      </dgm:t>
    </dgm:pt>
    <dgm:pt modelId="{A4F66896-74A6-4199-92C5-6F2F57D5AA18}" type="sibTrans" cxnId="{36A19EE1-57A1-46B3-8460-BA7E9CB83677}">
      <dgm:prSet/>
      <dgm:spPr/>
      <dgm:t>
        <a:bodyPr/>
        <a:lstStyle/>
        <a:p>
          <a:endParaRPr lang="ru-RU"/>
        </a:p>
      </dgm:t>
    </dgm:pt>
    <dgm:pt modelId="{7CC781FD-7A89-4F7F-B1F0-75438FA73CD6}" type="pres">
      <dgm:prSet presAssocID="{C93FADC7-94E1-486B-945D-1597297BC73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8DBFD1-6940-4AC2-8795-83BD28E267A9}" type="pres">
      <dgm:prSet presAssocID="{C4F0BE45-0F6E-4D60-8EC6-FBC46FEBC0AB}" presName="parentLin" presStyleCnt="0"/>
      <dgm:spPr/>
    </dgm:pt>
    <dgm:pt modelId="{4ED0EEF7-8F14-474E-8009-0C8C792AC957}" type="pres">
      <dgm:prSet presAssocID="{C4F0BE45-0F6E-4D60-8EC6-FBC46FEBC0AB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F7F1CE54-9F59-42B3-864B-027AB276CF44}" type="pres">
      <dgm:prSet presAssocID="{C4F0BE45-0F6E-4D60-8EC6-FBC46FEBC0AB}" presName="parentText" presStyleLbl="node1" presStyleIdx="0" presStyleCnt="4" custLinFactNeighborX="-20145" custLinFactNeighborY="13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05C805-CD3E-4E49-AB87-8C2B0A62C777}" type="pres">
      <dgm:prSet presAssocID="{C4F0BE45-0F6E-4D60-8EC6-FBC46FEBC0AB}" presName="negativeSpace" presStyleCnt="0"/>
      <dgm:spPr/>
    </dgm:pt>
    <dgm:pt modelId="{B52CC727-8406-4987-A85F-37F926537510}" type="pres">
      <dgm:prSet presAssocID="{C4F0BE45-0F6E-4D60-8EC6-FBC46FEBC0AB}" presName="childText" presStyleLbl="conFgAcc1" presStyleIdx="0" presStyleCnt="4">
        <dgm:presLayoutVars>
          <dgm:bulletEnabled val="1"/>
        </dgm:presLayoutVars>
      </dgm:prSet>
      <dgm:spPr/>
    </dgm:pt>
    <dgm:pt modelId="{A22E27F3-97A1-4D4E-9722-FE535C070E34}" type="pres">
      <dgm:prSet presAssocID="{A4137B9C-1535-46F9-8D45-CBCFBE83A085}" presName="spaceBetweenRectangles" presStyleCnt="0"/>
      <dgm:spPr/>
    </dgm:pt>
    <dgm:pt modelId="{B2BBEBEB-489A-4D08-9F28-1817D5E06AE6}" type="pres">
      <dgm:prSet presAssocID="{7F82D4BF-371D-4E80-8144-615C97119882}" presName="parentLin" presStyleCnt="0"/>
      <dgm:spPr/>
    </dgm:pt>
    <dgm:pt modelId="{C00BE227-9A36-4CC3-806D-E23D4BBB98F9}" type="pres">
      <dgm:prSet presAssocID="{7F82D4BF-371D-4E80-8144-615C97119882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EBD84131-DDD2-4950-B395-5EE79EAE941C}" type="pres">
      <dgm:prSet presAssocID="{7F82D4BF-371D-4E80-8144-615C97119882}" presName="parentText" presStyleLbl="node1" presStyleIdx="1" presStyleCnt="4" custLinFactNeighborX="66661" custLinFactNeighborY="902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3DC0A3-DA0F-4D53-BFC3-5C6F477CBF90}" type="pres">
      <dgm:prSet presAssocID="{7F82D4BF-371D-4E80-8144-615C97119882}" presName="negativeSpace" presStyleCnt="0"/>
      <dgm:spPr/>
    </dgm:pt>
    <dgm:pt modelId="{51DA2BCC-E61A-4408-A004-0941916D2B3D}" type="pres">
      <dgm:prSet presAssocID="{7F82D4BF-371D-4E80-8144-615C97119882}" presName="childText" presStyleLbl="conFgAcc1" presStyleIdx="1" presStyleCnt="4">
        <dgm:presLayoutVars>
          <dgm:bulletEnabled val="1"/>
        </dgm:presLayoutVars>
      </dgm:prSet>
      <dgm:spPr/>
    </dgm:pt>
    <dgm:pt modelId="{4105DE2F-D2EE-41B8-B2E0-EA13E93C5FC8}" type="pres">
      <dgm:prSet presAssocID="{53E36A83-DFD8-4386-8097-5C3D2F405150}" presName="spaceBetweenRectangles" presStyleCnt="0"/>
      <dgm:spPr/>
    </dgm:pt>
    <dgm:pt modelId="{F175AA88-4B6B-43B0-8535-D9F87BE6C815}" type="pres">
      <dgm:prSet presAssocID="{53B9B5C0-B0D0-4A34-9571-36148025CDD6}" presName="parentLin" presStyleCnt="0"/>
      <dgm:spPr/>
    </dgm:pt>
    <dgm:pt modelId="{5B8891E7-E13B-4720-9462-A22DA8F30743}" type="pres">
      <dgm:prSet presAssocID="{53B9B5C0-B0D0-4A34-9571-36148025CDD6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A52B4430-F4B0-45E3-B443-D43CDB985EF3}" type="pres">
      <dgm:prSet presAssocID="{53B9B5C0-B0D0-4A34-9571-36148025CDD6}" presName="parentText" presStyleLbl="node1" presStyleIdx="2" presStyleCnt="4" custLinFactX="6299" custLinFactNeighborX="100000" custLinFactNeighborY="325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E7A3C1-FB1D-476E-9E07-E86CCDF27CD7}" type="pres">
      <dgm:prSet presAssocID="{53B9B5C0-B0D0-4A34-9571-36148025CDD6}" presName="negativeSpace" presStyleCnt="0"/>
      <dgm:spPr/>
    </dgm:pt>
    <dgm:pt modelId="{35FC4325-2048-46E7-914C-123047DA08E1}" type="pres">
      <dgm:prSet presAssocID="{53B9B5C0-B0D0-4A34-9571-36148025CDD6}" presName="childText" presStyleLbl="conFgAcc1" presStyleIdx="2" presStyleCnt="4">
        <dgm:presLayoutVars>
          <dgm:bulletEnabled val="1"/>
        </dgm:presLayoutVars>
      </dgm:prSet>
      <dgm:spPr/>
    </dgm:pt>
    <dgm:pt modelId="{8E4D8E6E-7A8C-4C76-879E-5BD00BEE4277}" type="pres">
      <dgm:prSet presAssocID="{B2079DD5-0252-4930-ADD6-A0B5E5396CA0}" presName="spaceBetweenRectangles" presStyleCnt="0"/>
      <dgm:spPr/>
    </dgm:pt>
    <dgm:pt modelId="{82AACF89-C8BC-4D76-B74E-29B10E1C0126}" type="pres">
      <dgm:prSet presAssocID="{A5D73648-62DC-41C9-A409-222081CB8398}" presName="parentLin" presStyleCnt="0"/>
      <dgm:spPr/>
    </dgm:pt>
    <dgm:pt modelId="{86BE6BB5-6A08-4894-BB51-C904442DBA38}" type="pres">
      <dgm:prSet presAssocID="{A5D73648-62DC-41C9-A409-222081CB8398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549D13C5-FAD8-439E-833B-DEE7C9E906D1}" type="pres">
      <dgm:prSet presAssocID="{A5D73648-62DC-41C9-A409-222081CB8398}" presName="parentText" presStyleLbl="node1" presStyleIdx="3" presStyleCnt="4" custLinFactX="17460" custLinFactNeighborX="100000" custLinFactNeighborY="1092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9E1A8A-1352-4285-BDB8-504624D53AE9}" type="pres">
      <dgm:prSet presAssocID="{A5D73648-62DC-41C9-A409-222081CB8398}" presName="negativeSpace" presStyleCnt="0"/>
      <dgm:spPr/>
    </dgm:pt>
    <dgm:pt modelId="{43E86AE5-E077-4A6A-96E4-DB96066730F8}" type="pres">
      <dgm:prSet presAssocID="{A5D73648-62DC-41C9-A409-222081CB839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DF04FF2A-11FB-4B61-AC61-785B5B3AB582}" type="presOf" srcId="{C4F0BE45-0F6E-4D60-8EC6-FBC46FEBC0AB}" destId="{4ED0EEF7-8F14-474E-8009-0C8C792AC957}" srcOrd="0" destOrd="0" presId="urn:microsoft.com/office/officeart/2005/8/layout/list1"/>
    <dgm:cxn modelId="{72A2066C-1604-45F1-B2A6-E1CFFE01170C}" type="presOf" srcId="{7F82D4BF-371D-4E80-8144-615C97119882}" destId="{C00BE227-9A36-4CC3-806D-E23D4BBB98F9}" srcOrd="0" destOrd="0" presId="urn:microsoft.com/office/officeart/2005/8/layout/list1"/>
    <dgm:cxn modelId="{E1BDEF4B-2AEC-4F95-BE1A-9FCEC76C5C41}" type="presOf" srcId="{7F82D4BF-371D-4E80-8144-615C97119882}" destId="{EBD84131-DDD2-4950-B395-5EE79EAE941C}" srcOrd="1" destOrd="0" presId="urn:microsoft.com/office/officeart/2005/8/layout/list1"/>
    <dgm:cxn modelId="{92F66463-3A2D-444E-961D-A93A76D5268F}" type="presOf" srcId="{C93FADC7-94E1-486B-945D-1597297BC731}" destId="{7CC781FD-7A89-4F7F-B1F0-75438FA73CD6}" srcOrd="0" destOrd="0" presId="urn:microsoft.com/office/officeart/2005/8/layout/list1"/>
    <dgm:cxn modelId="{B596BF57-2614-4A86-84B2-49ED38E5595E}" type="presOf" srcId="{A5D73648-62DC-41C9-A409-222081CB8398}" destId="{86BE6BB5-6A08-4894-BB51-C904442DBA38}" srcOrd="0" destOrd="0" presId="urn:microsoft.com/office/officeart/2005/8/layout/list1"/>
    <dgm:cxn modelId="{029AD899-7589-43CD-99F5-6E251D89BFC9}" srcId="{C93FADC7-94E1-486B-945D-1597297BC731}" destId="{53B9B5C0-B0D0-4A34-9571-36148025CDD6}" srcOrd="2" destOrd="0" parTransId="{D7C7B0A7-6DE5-4C64-A72B-D2E510C0CADA}" sibTransId="{B2079DD5-0252-4930-ADD6-A0B5E5396CA0}"/>
    <dgm:cxn modelId="{01315C6A-651E-436A-80C8-B766CFD9ABF6}" type="presOf" srcId="{53B9B5C0-B0D0-4A34-9571-36148025CDD6}" destId="{A52B4430-F4B0-45E3-B443-D43CDB985EF3}" srcOrd="1" destOrd="0" presId="urn:microsoft.com/office/officeart/2005/8/layout/list1"/>
    <dgm:cxn modelId="{3CB5B7BF-63C8-479E-9DFC-4773A500214D}" type="presOf" srcId="{A5D73648-62DC-41C9-A409-222081CB8398}" destId="{549D13C5-FAD8-439E-833B-DEE7C9E906D1}" srcOrd="1" destOrd="0" presId="urn:microsoft.com/office/officeart/2005/8/layout/list1"/>
    <dgm:cxn modelId="{55234FA7-DA98-4365-BF34-747307CA9B50}" type="presOf" srcId="{53B9B5C0-B0D0-4A34-9571-36148025CDD6}" destId="{5B8891E7-E13B-4720-9462-A22DA8F30743}" srcOrd="0" destOrd="0" presId="urn:microsoft.com/office/officeart/2005/8/layout/list1"/>
    <dgm:cxn modelId="{7DBA8F90-B9C1-474B-B2C2-DA2375E01DF6}" srcId="{C93FADC7-94E1-486B-945D-1597297BC731}" destId="{C4F0BE45-0F6E-4D60-8EC6-FBC46FEBC0AB}" srcOrd="0" destOrd="0" parTransId="{607EBE38-AA68-4236-8A2F-8354E9512FC8}" sibTransId="{A4137B9C-1535-46F9-8D45-CBCFBE83A085}"/>
    <dgm:cxn modelId="{36A19EE1-57A1-46B3-8460-BA7E9CB83677}" srcId="{C93FADC7-94E1-486B-945D-1597297BC731}" destId="{A5D73648-62DC-41C9-A409-222081CB8398}" srcOrd="3" destOrd="0" parTransId="{63FACD11-790C-4354-91F5-DFDC9758DE14}" sibTransId="{A4F66896-74A6-4199-92C5-6F2F57D5AA18}"/>
    <dgm:cxn modelId="{7111F06C-8C47-4936-B1B1-4477C40277AE}" srcId="{C93FADC7-94E1-486B-945D-1597297BC731}" destId="{7F82D4BF-371D-4E80-8144-615C97119882}" srcOrd="1" destOrd="0" parTransId="{4A5C6675-AE7C-43F9-B26B-66C15A882E2A}" sibTransId="{53E36A83-DFD8-4386-8097-5C3D2F405150}"/>
    <dgm:cxn modelId="{01FA17AB-78B0-4473-A8D9-27AD91A08E57}" type="presOf" srcId="{C4F0BE45-0F6E-4D60-8EC6-FBC46FEBC0AB}" destId="{F7F1CE54-9F59-42B3-864B-027AB276CF44}" srcOrd="1" destOrd="0" presId="urn:microsoft.com/office/officeart/2005/8/layout/list1"/>
    <dgm:cxn modelId="{D54DE681-0220-4E2B-95DB-F69EC309E106}" type="presParOf" srcId="{7CC781FD-7A89-4F7F-B1F0-75438FA73CD6}" destId="{168DBFD1-6940-4AC2-8795-83BD28E267A9}" srcOrd="0" destOrd="0" presId="urn:microsoft.com/office/officeart/2005/8/layout/list1"/>
    <dgm:cxn modelId="{3F41BAEB-2D45-47DC-930E-F0A221C55BEE}" type="presParOf" srcId="{168DBFD1-6940-4AC2-8795-83BD28E267A9}" destId="{4ED0EEF7-8F14-474E-8009-0C8C792AC957}" srcOrd="0" destOrd="0" presId="urn:microsoft.com/office/officeart/2005/8/layout/list1"/>
    <dgm:cxn modelId="{E3A5E107-7B7C-4232-9FA5-58D0F770C521}" type="presParOf" srcId="{168DBFD1-6940-4AC2-8795-83BD28E267A9}" destId="{F7F1CE54-9F59-42B3-864B-027AB276CF44}" srcOrd="1" destOrd="0" presId="urn:microsoft.com/office/officeart/2005/8/layout/list1"/>
    <dgm:cxn modelId="{DAC0C7F6-9F18-4421-88EB-2DE5924FEA5F}" type="presParOf" srcId="{7CC781FD-7A89-4F7F-B1F0-75438FA73CD6}" destId="{8B05C805-CD3E-4E49-AB87-8C2B0A62C777}" srcOrd="1" destOrd="0" presId="urn:microsoft.com/office/officeart/2005/8/layout/list1"/>
    <dgm:cxn modelId="{CF8898DC-ED20-4BD5-89E7-EE0E2EF6880E}" type="presParOf" srcId="{7CC781FD-7A89-4F7F-B1F0-75438FA73CD6}" destId="{B52CC727-8406-4987-A85F-37F926537510}" srcOrd="2" destOrd="0" presId="urn:microsoft.com/office/officeart/2005/8/layout/list1"/>
    <dgm:cxn modelId="{685FEE6B-8B25-4ABA-BB33-4CCCE0FAC03A}" type="presParOf" srcId="{7CC781FD-7A89-4F7F-B1F0-75438FA73CD6}" destId="{A22E27F3-97A1-4D4E-9722-FE535C070E34}" srcOrd="3" destOrd="0" presId="urn:microsoft.com/office/officeart/2005/8/layout/list1"/>
    <dgm:cxn modelId="{D715587C-92FB-40B1-8601-52D378881663}" type="presParOf" srcId="{7CC781FD-7A89-4F7F-B1F0-75438FA73CD6}" destId="{B2BBEBEB-489A-4D08-9F28-1817D5E06AE6}" srcOrd="4" destOrd="0" presId="urn:microsoft.com/office/officeart/2005/8/layout/list1"/>
    <dgm:cxn modelId="{AFA5B043-FCBB-4468-B31B-2E903B35BCE6}" type="presParOf" srcId="{B2BBEBEB-489A-4D08-9F28-1817D5E06AE6}" destId="{C00BE227-9A36-4CC3-806D-E23D4BBB98F9}" srcOrd="0" destOrd="0" presId="urn:microsoft.com/office/officeart/2005/8/layout/list1"/>
    <dgm:cxn modelId="{BB214F3B-E585-43E0-8D5B-639660DC6072}" type="presParOf" srcId="{B2BBEBEB-489A-4D08-9F28-1817D5E06AE6}" destId="{EBD84131-DDD2-4950-B395-5EE79EAE941C}" srcOrd="1" destOrd="0" presId="urn:microsoft.com/office/officeart/2005/8/layout/list1"/>
    <dgm:cxn modelId="{FDE91C8C-E503-4BB5-BB6A-3934AD21FE32}" type="presParOf" srcId="{7CC781FD-7A89-4F7F-B1F0-75438FA73CD6}" destId="{6D3DC0A3-DA0F-4D53-BFC3-5C6F477CBF90}" srcOrd="5" destOrd="0" presId="urn:microsoft.com/office/officeart/2005/8/layout/list1"/>
    <dgm:cxn modelId="{7DC77C5A-9F0E-43EA-B271-C77B5F2668A5}" type="presParOf" srcId="{7CC781FD-7A89-4F7F-B1F0-75438FA73CD6}" destId="{51DA2BCC-E61A-4408-A004-0941916D2B3D}" srcOrd="6" destOrd="0" presId="urn:microsoft.com/office/officeart/2005/8/layout/list1"/>
    <dgm:cxn modelId="{E521536B-116E-4E9E-B0D2-66C148FF7790}" type="presParOf" srcId="{7CC781FD-7A89-4F7F-B1F0-75438FA73CD6}" destId="{4105DE2F-D2EE-41B8-B2E0-EA13E93C5FC8}" srcOrd="7" destOrd="0" presId="urn:microsoft.com/office/officeart/2005/8/layout/list1"/>
    <dgm:cxn modelId="{7FB50A0D-559F-4959-B6CC-C06DAA14A848}" type="presParOf" srcId="{7CC781FD-7A89-4F7F-B1F0-75438FA73CD6}" destId="{F175AA88-4B6B-43B0-8535-D9F87BE6C815}" srcOrd="8" destOrd="0" presId="urn:microsoft.com/office/officeart/2005/8/layout/list1"/>
    <dgm:cxn modelId="{C6130E4C-4765-4CAC-A64E-7C5E3BC389BF}" type="presParOf" srcId="{F175AA88-4B6B-43B0-8535-D9F87BE6C815}" destId="{5B8891E7-E13B-4720-9462-A22DA8F30743}" srcOrd="0" destOrd="0" presId="urn:microsoft.com/office/officeart/2005/8/layout/list1"/>
    <dgm:cxn modelId="{7913AE7D-C29E-4142-AD90-8456C786B0F7}" type="presParOf" srcId="{F175AA88-4B6B-43B0-8535-D9F87BE6C815}" destId="{A52B4430-F4B0-45E3-B443-D43CDB985EF3}" srcOrd="1" destOrd="0" presId="urn:microsoft.com/office/officeart/2005/8/layout/list1"/>
    <dgm:cxn modelId="{BDF9EA89-2EC8-4366-8564-18F8B1940467}" type="presParOf" srcId="{7CC781FD-7A89-4F7F-B1F0-75438FA73CD6}" destId="{FCE7A3C1-FB1D-476E-9E07-E86CCDF27CD7}" srcOrd="9" destOrd="0" presId="urn:microsoft.com/office/officeart/2005/8/layout/list1"/>
    <dgm:cxn modelId="{8F350977-D58E-4BD8-BAF8-560DDA8507C6}" type="presParOf" srcId="{7CC781FD-7A89-4F7F-B1F0-75438FA73CD6}" destId="{35FC4325-2048-46E7-914C-123047DA08E1}" srcOrd="10" destOrd="0" presId="urn:microsoft.com/office/officeart/2005/8/layout/list1"/>
    <dgm:cxn modelId="{01652D59-42F5-4936-83BF-273118F7B189}" type="presParOf" srcId="{7CC781FD-7A89-4F7F-B1F0-75438FA73CD6}" destId="{8E4D8E6E-7A8C-4C76-879E-5BD00BEE4277}" srcOrd="11" destOrd="0" presId="urn:microsoft.com/office/officeart/2005/8/layout/list1"/>
    <dgm:cxn modelId="{B6D1E9B4-462C-47A6-ACB3-E9A03F662330}" type="presParOf" srcId="{7CC781FD-7A89-4F7F-B1F0-75438FA73CD6}" destId="{82AACF89-C8BC-4D76-B74E-29B10E1C0126}" srcOrd="12" destOrd="0" presId="urn:microsoft.com/office/officeart/2005/8/layout/list1"/>
    <dgm:cxn modelId="{1E768B0B-D209-4D21-8A87-6610D9F1F8E1}" type="presParOf" srcId="{82AACF89-C8BC-4D76-B74E-29B10E1C0126}" destId="{86BE6BB5-6A08-4894-BB51-C904442DBA38}" srcOrd="0" destOrd="0" presId="urn:microsoft.com/office/officeart/2005/8/layout/list1"/>
    <dgm:cxn modelId="{BA118421-FA46-46AF-902F-2D2B51CD63B1}" type="presParOf" srcId="{82AACF89-C8BC-4D76-B74E-29B10E1C0126}" destId="{549D13C5-FAD8-439E-833B-DEE7C9E906D1}" srcOrd="1" destOrd="0" presId="urn:microsoft.com/office/officeart/2005/8/layout/list1"/>
    <dgm:cxn modelId="{94D8982C-9638-4AC4-BC2C-1431D0C15F0B}" type="presParOf" srcId="{7CC781FD-7A89-4F7F-B1F0-75438FA73CD6}" destId="{999E1A8A-1352-4285-BDB8-504624D53AE9}" srcOrd="13" destOrd="0" presId="urn:microsoft.com/office/officeart/2005/8/layout/list1"/>
    <dgm:cxn modelId="{7071D5BC-6ED6-43C0-8A82-40F2C69982DA}" type="presParOf" srcId="{7CC781FD-7A89-4F7F-B1F0-75438FA73CD6}" destId="{43E86AE5-E077-4A6A-96E4-DB96066730F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2CC727-8406-4987-A85F-37F926537510}">
      <dsp:nvSpPr>
        <dsp:cNvPr id="0" name=""/>
        <dsp:cNvSpPr/>
      </dsp:nvSpPr>
      <dsp:spPr>
        <a:xfrm>
          <a:off x="0" y="944301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F1CE54-9F59-42B3-864B-027AB276CF44}">
      <dsp:nvSpPr>
        <dsp:cNvPr id="0" name=""/>
        <dsp:cNvSpPr/>
      </dsp:nvSpPr>
      <dsp:spPr>
        <a:xfrm>
          <a:off x="328587" y="685794"/>
          <a:ext cx="5760720" cy="531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ФИЗИЧЕСКОЕ НАСИЛИЕ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54526" y="711733"/>
        <a:ext cx="5708842" cy="479482"/>
      </dsp:txXfrm>
    </dsp:sp>
    <dsp:sp modelId="{51DA2BCC-E61A-4408-A004-0941916D2B3D}">
      <dsp:nvSpPr>
        <dsp:cNvPr id="0" name=""/>
        <dsp:cNvSpPr/>
      </dsp:nvSpPr>
      <dsp:spPr>
        <a:xfrm>
          <a:off x="0" y="1760781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D84131-DDD2-4950-B395-5EE79EAE941C}">
      <dsp:nvSpPr>
        <dsp:cNvPr id="0" name=""/>
        <dsp:cNvSpPr/>
      </dsp:nvSpPr>
      <dsp:spPr>
        <a:xfrm>
          <a:off x="685776" y="1543046"/>
          <a:ext cx="5760720" cy="5313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ПСИХИЧЕСКОЕ НАСИЛИЕ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711715" y="1568985"/>
        <a:ext cx="5708842" cy="479482"/>
      </dsp:txXfrm>
    </dsp:sp>
    <dsp:sp modelId="{35FC4325-2048-46E7-914C-123047DA08E1}">
      <dsp:nvSpPr>
        <dsp:cNvPr id="0" name=""/>
        <dsp:cNvSpPr/>
      </dsp:nvSpPr>
      <dsp:spPr>
        <a:xfrm>
          <a:off x="0" y="2577261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2B4430-F4B0-45E3-B443-D43CDB985EF3}">
      <dsp:nvSpPr>
        <dsp:cNvPr id="0" name=""/>
        <dsp:cNvSpPr/>
      </dsp:nvSpPr>
      <dsp:spPr>
        <a:xfrm>
          <a:off x="1185827" y="2328866"/>
          <a:ext cx="5760720" cy="5313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ПРЕНЕБРЕЖЕНИЕ</a:t>
          </a:r>
          <a:r>
            <a:rPr lang="ru-RU" sz="1800" kern="1200" dirty="0" smtClean="0"/>
            <a:t> </a:t>
          </a:r>
          <a:r>
            <a:rPr lang="ru-RU" sz="1800" kern="1200" dirty="0" smtClean="0">
              <a:solidFill>
                <a:schemeClr val="tx1"/>
              </a:solidFill>
            </a:rPr>
            <a:t>ОСНОВНЫМИ НУЖДАМИ РЕБЕНКА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1211766" y="2354805"/>
        <a:ext cx="5708842" cy="479482"/>
      </dsp:txXfrm>
    </dsp:sp>
    <dsp:sp modelId="{43E86AE5-E077-4A6A-96E4-DB96066730F8}">
      <dsp:nvSpPr>
        <dsp:cNvPr id="0" name=""/>
        <dsp:cNvSpPr/>
      </dsp:nvSpPr>
      <dsp:spPr>
        <a:xfrm>
          <a:off x="0" y="3393741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9D13C5-FAD8-439E-833B-DEE7C9E906D1}">
      <dsp:nvSpPr>
        <dsp:cNvPr id="0" name=""/>
        <dsp:cNvSpPr/>
      </dsp:nvSpPr>
      <dsp:spPr>
        <a:xfrm>
          <a:off x="1828781" y="3186123"/>
          <a:ext cx="5760720" cy="5313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СЕКСУАЛЬНОЕ НАСИЛИЕ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1854720" y="3212062"/>
        <a:ext cx="5708842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6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500042"/>
            <a:ext cx="7143800" cy="4429156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Семинар-практикум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5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«Профилактика жестокого обращения в семье»</a:t>
            </a:r>
            <a:endParaRPr lang="ru-RU" sz="5400" b="1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F200"/>
            </a:gs>
            <a:gs pos="45000">
              <a:srgbClr val="FF7A00"/>
            </a:gs>
            <a:gs pos="8000">
              <a:srgbClr val="FF0000">
                <a:alpha val="63000"/>
              </a:srgbClr>
            </a:gs>
            <a:gs pos="100000">
              <a:srgbClr val="FFFF0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Факторами риска для семьи являются: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78634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4000" dirty="0" smtClean="0"/>
              <a:t>- неполные и многодетные семьи, семьи с приемными детьми, с наличием отчимов или мачех;</a:t>
            </a:r>
          </a:p>
          <a:p>
            <a:pPr>
              <a:buNone/>
            </a:pPr>
            <a:r>
              <a:rPr lang="ru-RU" sz="4000" dirty="0" smtClean="0"/>
              <a:t>- наличие в семье больного алкоголизмом или наркоманией, вернувшегося из мест лишения свободы;</a:t>
            </a:r>
          </a:p>
          <a:p>
            <a:pPr>
              <a:buNone/>
            </a:pPr>
            <a:r>
              <a:rPr lang="ru-RU" sz="4000" dirty="0" smtClean="0"/>
              <a:t>- безработица, постоянные финансовые трудности;</a:t>
            </a:r>
          </a:p>
          <a:p>
            <a:pPr>
              <a:buNone/>
            </a:pPr>
            <a:r>
              <a:rPr lang="ru-RU" sz="4000" dirty="0" smtClean="0"/>
              <a:t>- постоянные супружеские конфликты;</a:t>
            </a:r>
          </a:p>
          <a:p>
            <a:pPr>
              <a:buNone/>
            </a:pPr>
            <a:r>
              <a:rPr lang="ru-RU" sz="4000" dirty="0" smtClean="0"/>
              <a:t>- статус беженцев, вынужденных переселенцев;</a:t>
            </a:r>
          </a:p>
          <a:p>
            <a:pPr>
              <a:buNone/>
            </a:pPr>
            <a:r>
              <a:rPr lang="ru-RU" sz="4000" dirty="0" smtClean="0"/>
              <a:t>- низкий уровень культуры, образования, негативные семейные традиции.</a:t>
            </a:r>
          </a:p>
          <a:p>
            <a:pPr>
              <a:buNone/>
            </a:pPr>
            <a:r>
              <a:rPr lang="ru-RU" sz="4000" dirty="0" smtClean="0"/>
              <a:t>- нежеланный ребенок;</a:t>
            </a:r>
          </a:p>
          <a:p>
            <a:pPr>
              <a:buNone/>
            </a:pPr>
            <a:r>
              <a:rPr lang="ru-RU" sz="4000" dirty="0" smtClean="0"/>
              <a:t>- умственные или физические недостатки ребенка;</a:t>
            </a:r>
          </a:p>
          <a:p>
            <a:pPr>
              <a:buNone/>
            </a:pPr>
            <a:r>
              <a:rPr lang="ru-RU" sz="4000" dirty="0" smtClean="0"/>
              <a:t>- “трудный” ребенок.</a:t>
            </a:r>
          </a:p>
          <a:p>
            <a:pPr>
              <a:buNone/>
            </a:pPr>
            <a:r>
              <a:rPr lang="ru-RU" sz="4000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</a:rPr>
              <a:t>Защита прав и достоинств ребенка в </a:t>
            </a:r>
            <a:r>
              <a:rPr lang="ru-RU" b="1" cap="all" dirty="0" smtClean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</a:rPr>
              <a:t>семье </a:t>
            </a:r>
            <a:r>
              <a:rPr lang="ru-RU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31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(рекомендации для родителей)</a:t>
            </a:r>
            <a:r>
              <a:rPr lang="ru-RU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:</a:t>
            </a:r>
            <a:endParaRPr lang="ru-RU" b="1" cap="all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00808"/>
            <a:ext cx="8572560" cy="5072098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Принимать ребенка таким, какой он есть и любить его.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Обнимать ребенка по несколько раз в день.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Выражать недовольство отдельными действиями ребенка, но не ребенком в целом.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Верить в то лучшее, что есть в ребенке, и всегда поддерживать его. Чаще хвалить.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Наказание не должно вредить здоровью – не физическому, ни психическому.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Ребенок не должен бояться наказания.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Не требуйте от ребенка невозможного или трудновыполнимого.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Если ребенок своим поведением вызывает у вас отрицательные переживания  - сообщите ему об этом.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Положительное отношение к себе – основа психологического выживания, и ребенок постоянно ищет и даже борется за него.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Если ребенку трудно и он готов принять вашу помощь, обязательно помогите ему.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/>
              <a:t>Ребенок жаждет:</a:t>
            </a:r>
            <a:endParaRPr lang="ru-RU" sz="7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643050"/>
            <a:ext cx="3400420" cy="411481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000" dirty="0" smtClean="0"/>
              <a:t>НЕЖНОСТИ</a:t>
            </a:r>
          </a:p>
          <a:p>
            <a:pPr>
              <a:buFont typeface="Wingdings" pitchFamily="2" charset="2"/>
              <a:buChar char="ü"/>
            </a:pPr>
            <a:r>
              <a:rPr lang="ru-RU" sz="4000" dirty="0" smtClean="0"/>
              <a:t>ЛАСКИ</a:t>
            </a:r>
          </a:p>
          <a:p>
            <a:pPr>
              <a:buFont typeface="Wingdings" pitchFamily="2" charset="2"/>
              <a:buChar char="ü"/>
            </a:pPr>
            <a:r>
              <a:rPr lang="ru-RU" sz="4000" dirty="0" smtClean="0"/>
              <a:t>ЛЮБВИ</a:t>
            </a:r>
          </a:p>
          <a:p>
            <a:pPr>
              <a:buFont typeface="Wingdings" pitchFamily="2" charset="2"/>
              <a:buChar char="ü"/>
            </a:pPr>
            <a:r>
              <a:rPr lang="ru-RU" sz="4000" dirty="0" smtClean="0"/>
              <a:t>ТЕПЛА</a:t>
            </a:r>
          </a:p>
          <a:p>
            <a:pPr>
              <a:buFont typeface="Wingdings" pitchFamily="2" charset="2"/>
              <a:buChar char="ü"/>
            </a:pPr>
            <a:r>
              <a:rPr lang="ru-RU" sz="4000" dirty="0" smtClean="0"/>
              <a:t>ПОДДЕРЖКИ 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857752" y="1643050"/>
            <a:ext cx="3786214" cy="3643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ПОНИМАНИЯ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ОДОБРЕНИЯ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ЗАБОТЫ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ПОХВАЛЫ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УЛЫБКИ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5572164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n>
                  <a:solidFill>
                    <a:schemeClr val="bg1"/>
                  </a:solidFill>
                </a:ln>
                <a:latin typeface="Segoe Script" pitchFamily="34" charset="0"/>
              </a:rPr>
              <a:t>Подарите ребенку немного любви, и получите обратно во много раз больше!</a:t>
            </a:r>
            <a:endParaRPr lang="ru-RU" sz="6000" b="1" dirty="0">
              <a:ln>
                <a:solidFill>
                  <a:schemeClr val="bg1"/>
                </a:solidFill>
              </a:ln>
              <a:latin typeface="Segoe Script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6000768"/>
            <a:ext cx="84638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По материалам с сайта: </a:t>
            </a:r>
            <a:r>
              <a:rPr lang="en-US" dirty="0" smtClean="0">
                <a:solidFill>
                  <a:schemeClr val="tx2"/>
                </a:solidFill>
              </a:rPr>
              <a:t>https</a:t>
            </a:r>
            <a:r>
              <a:rPr lang="en-US" dirty="0">
                <a:solidFill>
                  <a:schemeClr val="tx2"/>
                </a:solidFill>
              </a:rPr>
              <a:t>://nsportal.ru/detskiy-sad/materialy-dlya-roditeley/2013/05/21/prezentatsiya-zashchitim-detey-ot-nasiliya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Различают 4 основные формы жестокого обращения с детьми: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ФИЗИЧЕСКОЕ НАСИЛИЕ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  Это – преднамеренное нанесение физических повреждений ребенку. Физическое насилие можно распознать по особенностям внешнего вида ребенка и характеру травм:</a:t>
            </a:r>
          </a:p>
          <a:p>
            <a:r>
              <a:rPr lang="ru-RU" dirty="0" smtClean="0"/>
              <a:t>- внешние повреждения, имеющие специфический характер (отпечатки пальцев, ремня, сигаретные ожоги и т.п.);</a:t>
            </a:r>
          </a:p>
          <a:p>
            <a:r>
              <a:rPr lang="ru-RU" dirty="0" smtClean="0"/>
              <a:t>- повреждения внутренних органов или костей, которые не могли бы быть следствием несчастных случаев.</a:t>
            </a:r>
          </a:p>
          <a:p>
            <a:r>
              <a:rPr lang="ru-RU" dirty="0" smtClean="0"/>
              <a:t>Физическое насилие, имеющее систематический характер, позволяют распознать особенности психического состояния и поведения ребенка:</a:t>
            </a:r>
          </a:p>
          <a:p>
            <a:r>
              <a:rPr lang="ru-RU" dirty="0" smtClean="0"/>
              <a:t>- боязнь физического контакта со взрослыми;</a:t>
            </a:r>
          </a:p>
          <a:p>
            <a:r>
              <a:rPr lang="ru-RU" dirty="0" smtClean="0"/>
              <a:t>- стремление скрыть причину травм;</a:t>
            </a:r>
          </a:p>
          <a:p>
            <a:r>
              <a:rPr lang="ru-RU" dirty="0" smtClean="0"/>
              <a:t>- плаксивость, одиночество, отсутствие друзей;</a:t>
            </a:r>
          </a:p>
          <a:p>
            <a:r>
              <a:rPr lang="ru-RU" dirty="0" smtClean="0"/>
              <a:t>- негативизм, агрессивность, жестокое обращение с животными;</a:t>
            </a:r>
          </a:p>
          <a:p>
            <a:r>
              <a:rPr lang="ru-RU" dirty="0" smtClean="0"/>
              <a:t>- суицидальные попытки.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ПСИХИЧЕСКОЕ НАСИЛИЕ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Психическое (эмоциональное) насилие</a:t>
            </a:r>
            <a:r>
              <a:rPr lang="ru-RU" dirty="0" smtClean="0"/>
              <a:t> - это периодическое, длительное или постоянное психическое воздействие на ребенка, тормозящее развитие личности и приводящее к формированию патологических черт характера.</a:t>
            </a:r>
          </a:p>
          <a:p>
            <a:r>
              <a:rPr lang="ru-RU" dirty="0" smtClean="0"/>
              <a:t>  К психической форме насилия относятся:</a:t>
            </a:r>
          </a:p>
          <a:p>
            <a:r>
              <a:rPr lang="ru-RU" dirty="0" smtClean="0"/>
              <a:t>- открытое неприятие и постоянная критика ребенка;</a:t>
            </a:r>
          </a:p>
          <a:p>
            <a:r>
              <a:rPr lang="ru-RU" dirty="0" smtClean="0"/>
              <a:t>- угрозы в адрес ребенка, проявляющиеся в словесной форме;</a:t>
            </a:r>
          </a:p>
          <a:p>
            <a:r>
              <a:rPr lang="ru-RU" dirty="0" smtClean="0"/>
              <a:t>- замечания, высказанные в оскорбительной форме, унижающие достоинство ребенка;</a:t>
            </a:r>
          </a:p>
          <a:p>
            <a:r>
              <a:rPr lang="ru-RU" dirty="0" smtClean="0"/>
              <a:t>- преднамеренная физическая или социальная изоляция ребенка;</a:t>
            </a:r>
          </a:p>
          <a:p>
            <a:r>
              <a:rPr lang="ru-RU" dirty="0" smtClean="0"/>
              <a:t>- ложь и невыполнение взрослыми своих обещаний;</a:t>
            </a:r>
          </a:p>
          <a:p>
            <a:r>
              <a:rPr lang="ru-RU" dirty="0" smtClean="0"/>
              <a:t>- однократное грубое психическое воздействие, вызывающее у ребенка психическую травму.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ПРИЗНАКИ ПСИХИЧЕСКОГО НАСИЛИЯ:</a:t>
            </a:r>
            <a:endParaRPr lang="ru-RU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- задержка физического и умственного развития ребенка;</a:t>
            </a:r>
          </a:p>
          <a:p>
            <a:pPr>
              <a:buNone/>
            </a:pPr>
            <a:r>
              <a:rPr lang="ru-RU" b="1" dirty="0" smtClean="0"/>
              <a:t>- нервный тик, </a:t>
            </a:r>
            <a:r>
              <a:rPr lang="ru-RU" b="1" dirty="0" err="1" smtClean="0"/>
              <a:t>энурез</a:t>
            </a:r>
            <a:r>
              <a:rPr lang="ru-RU" b="1" dirty="0" smtClean="0"/>
              <a:t>;</a:t>
            </a:r>
          </a:p>
          <a:p>
            <a:pPr>
              <a:buNone/>
            </a:pPr>
            <a:r>
              <a:rPr lang="ru-RU" b="1" dirty="0" smtClean="0"/>
              <a:t>- постоянно печальный вид;</a:t>
            </a:r>
          </a:p>
          <a:p>
            <a:pPr>
              <a:buNone/>
            </a:pPr>
            <a:r>
              <a:rPr lang="ru-RU" b="1" dirty="0" smtClean="0"/>
              <a:t>- различные соматические заболевания.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Особенности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поведения ребенка, вызванные психическим насилием:</a:t>
            </a:r>
          </a:p>
          <a:p>
            <a:pPr>
              <a:buNone/>
            </a:pPr>
            <a:r>
              <a:rPr lang="ru-RU" b="1" dirty="0" smtClean="0"/>
              <a:t>- беспокойство, тревожность, нарушения сна;</a:t>
            </a:r>
          </a:p>
          <a:p>
            <a:pPr>
              <a:buNone/>
            </a:pPr>
            <a:r>
              <a:rPr lang="ru-RU" b="1" dirty="0" smtClean="0"/>
              <a:t>- длительно сохраняющееся подавленное состояние;</a:t>
            </a:r>
          </a:p>
          <a:p>
            <a:pPr>
              <a:buNone/>
            </a:pPr>
            <a:r>
              <a:rPr lang="ru-RU" b="1" dirty="0" smtClean="0"/>
              <a:t>- агрессивность;</a:t>
            </a:r>
          </a:p>
          <a:p>
            <a:pPr>
              <a:buNone/>
            </a:pPr>
            <a:r>
              <a:rPr lang="ru-RU" b="1" dirty="0" smtClean="0"/>
              <a:t>- склонность к уединению, неумение общаться;</a:t>
            </a:r>
          </a:p>
          <a:p>
            <a:pPr>
              <a:buNone/>
            </a:pPr>
            <a:r>
              <a:rPr lang="ru-RU" b="1" dirty="0" smtClean="0"/>
              <a:t> -плохая успеваемость.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Пренебрежение нуждами ребенка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Пренебрежение нуждами ребенка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ru-RU" dirty="0" smtClean="0"/>
              <a:t>– это отсутствие </a:t>
            </a:r>
            <a:r>
              <a:rPr lang="ru-RU" dirty="0" smtClean="0"/>
              <a:t>элементарной заботы о ребенке, в результате чего нарушается его эмоциональное состояние и появляется угроза его здоровью или развитию.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К пренебрежению элементарными нуждами ребенка относятся:</a:t>
            </a:r>
          </a:p>
          <a:p>
            <a:pPr>
              <a:buNone/>
            </a:pPr>
            <a:r>
              <a:rPr lang="ru-RU" dirty="0" smtClean="0"/>
              <a:t>- отсутствие адекватного возрасту и потребностям ребенка питания, одежды, жилья, образования, медицинской помощь;</a:t>
            </a:r>
          </a:p>
          <a:p>
            <a:pPr>
              <a:buNone/>
            </a:pPr>
            <a:r>
              <a:rPr lang="ru-RU" dirty="0" smtClean="0"/>
              <a:t>- отсутствие должного внимания и заботы, в результате чего ребенок может стать жертвой несчастного случая.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Недостаток заботы о ребенке может быть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непреднамеренным. </a:t>
            </a:r>
            <a:r>
              <a:rPr lang="ru-RU" dirty="0" smtClean="0"/>
              <a:t>Он может быть следствием болезни, безработицы, хронической бедности, неопытности родителей или их невежества, следствием стихийных бедствий или социальных потрясений.</a:t>
            </a:r>
          </a:p>
          <a:p>
            <a:pPr>
              <a:buNone/>
            </a:pPr>
            <a:r>
              <a:rPr lang="ru-RU" dirty="0" smtClean="0"/>
              <a:t>Заброшенными могут оказаться и дети, находящиеся на полном государственном обеспечении.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/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Признаки, по которым можно </a:t>
            </a:r>
            <a:r>
              <a:rPr lang="ru-RU" b="1" dirty="0" smtClean="0">
                <a:solidFill>
                  <a:srgbClr val="7030A0"/>
                </a:solidFill>
              </a:rPr>
              <a:t>заподозрить «заброшенность» </a:t>
            </a:r>
            <a:r>
              <a:rPr lang="ru-RU" b="1" dirty="0" smtClean="0">
                <a:solidFill>
                  <a:srgbClr val="7030A0"/>
                </a:solidFill>
              </a:rPr>
              <a:t>ребенка: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401080" cy="464347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5100" b="1" dirty="0" smtClean="0"/>
              <a:t>- </a:t>
            </a:r>
            <a:r>
              <a:rPr lang="ru-RU" sz="6000" b="1" dirty="0" smtClean="0"/>
              <a:t>утомленный, сонный вид;</a:t>
            </a:r>
          </a:p>
          <a:p>
            <a:pPr>
              <a:buNone/>
            </a:pPr>
            <a:r>
              <a:rPr lang="ru-RU" sz="6000" b="1" dirty="0" smtClean="0"/>
              <a:t>- санитарно-гигиеническая запущенность;</a:t>
            </a:r>
          </a:p>
          <a:p>
            <a:pPr>
              <a:buNone/>
            </a:pPr>
            <a:r>
              <a:rPr lang="ru-RU" sz="6000" b="1" dirty="0" smtClean="0"/>
              <a:t>- отставание в физическом развитии;</a:t>
            </a:r>
          </a:p>
          <a:p>
            <a:pPr>
              <a:buNone/>
            </a:pPr>
            <a:r>
              <a:rPr lang="ru-RU" sz="6000" b="1" dirty="0" smtClean="0"/>
              <a:t>- частая вялотекущая заболеваемость;</a:t>
            </a:r>
          </a:p>
          <a:p>
            <a:pPr>
              <a:buNone/>
            </a:pPr>
            <a:r>
              <a:rPr lang="ru-RU" sz="6000" b="1" dirty="0" smtClean="0"/>
              <a:t>- задержка речевого и моторного развития.</a:t>
            </a:r>
          </a:p>
          <a:p>
            <a:pPr>
              <a:buNone/>
            </a:pPr>
            <a:r>
              <a:rPr lang="ru-RU" sz="6000" b="1" dirty="0" smtClean="0"/>
              <a:t>- постоянный голод;</a:t>
            </a:r>
          </a:p>
          <a:p>
            <a:pPr>
              <a:buNone/>
            </a:pPr>
            <a:r>
              <a:rPr lang="ru-RU" sz="6000" b="1" dirty="0" smtClean="0"/>
              <a:t>- кража пищи;</a:t>
            </a:r>
          </a:p>
          <a:p>
            <a:pPr>
              <a:buNone/>
            </a:pPr>
            <a:r>
              <a:rPr lang="ru-RU" sz="6000" b="1" dirty="0" smtClean="0"/>
              <a:t>- требования ласки и внимания;</a:t>
            </a:r>
          </a:p>
          <a:p>
            <a:pPr>
              <a:buNone/>
            </a:pPr>
            <a:r>
              <a:rPr lang="ru-RU" sz="6000" b="1" dirty="0" smtClean="0"/>
              <a:t>- низкая самооценка, низкая успеваемость</a:t>
            </a:r>
          </a:p>
          <a:p>
            <a:pPr>
              <a:buNone/>
            </a:pPr>
            <a:r>
              <a:rPr lang="ru-RU" sz="6000" b="1" dirty="0" smtClean="0"/>
              <a:t>- агрессивность и импульсивность;</a:t>
            </a:r>
          </a:p>
          <a:p>
            <a:pPr>
              <a:buNone/>
            </a:pPr>
            <a:r>
              <a:rPr lang="ru-RU" sz="6000" b="1" dirty="0" smtClean="0"/>
              <a:t>- антиобщественное поведение, вплоть до вандализма.</a:t>
            </a:r>
          </a:p>
          <a:p>
            <a:pPr>
              <a:buNone/>
            </a:pPr>
            <a:r>
              <a:rPr lang="ru-RU" sz="6000" b="1" dirty="0" smtClean="0"/>
              <a:t> 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Сексуальное насилие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dirty="0" smtClean="0"/>
              <a:t>   </a:t>
            </a:r>
            <a:r>
              <a:rPr lang="ru-RU" b="1" dirty="0" smtClean="0"/>
              <a:t>Сексуальное </a:t>
            </a:r>
            <a:r>
              <a:rPr lang="ru-RU" b="1" dirty="0" smtClean="0"/>
              <a:t>насилие (или развращение)</a:t>
            </a:r>
            <a:r>
              <a:rPr lang="ru-RU" dirty="0" smtClean="0"/>
              <a:t> - это –вовлечение ребенка с его согласия и без такового в сексуальные действия со взрослыми с целью получения последними удовлетворения или выгоды.</a:t>
            </a:r>
          </a:p>
          <a:p>
            <a:pPr>
              <a:buNone/>
            </a:pPr>
            <a:r>
              <a:rPr lang="ru-RU" dirty="0" smtClean="0"/>
              <a:t>    Согласие </a:t>
            </a:r>
            <a:r>
              <a:rPr lang="ru-RU" dirty="0" smtClean="0"/>
              <a:t>ребенка на сексуальный контакт не дает оснований считать его ненасильственным, поскольку ребенок не обладает свободой воли и не может предвидеть все негативные для себя последствия.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Сексуальное насилие позволяет распознать особенности состояния и поведения ребенка: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- ночные кошмары, страхи;</a:t>
            </a:r>
          </a:p>
          <a:p>
            <a:pPr>
              <a:buNone/>
            </a:pPr>
            <a:r>
              <a:rPr lang="ru-RU" b="1" dirty="0" smtClean="0"/>
              <a:t>- несвойственные характеру сексуальные игры, несвойственные возрасту знания о сексуальном поведении;</a:t>
            </a:r>
          </a:p>
          <a:p>
            <a:pPr>
              <a:buNone/>
            </a:pPr>
            <a:r>
              <a:rPr lang="ru-RU" b="1" dirty="0" smtClean="0"/>
              <a:t>- стремление полностью закрыть свое тело;</a:t>
            </a:r>
          </a:p>
          <a:p>
            <a:pPr>
              <a:buNone/>
            </a:pPr>
            <a:r>
              <a:rPr lang="ru-RU" b="1" dirty="0" smtClean="0"/>
              <a:t>- депрессия, низкая самооценка;</a:t>
            </a:r>
          </a:p>
          <a:p>
            <a:pPr>
              <a:buNone/>
            </a:pPr>
            <a:r>
              <a:rPr lang="ru-RU" b="1" dirty="0" smtClean="0"/>
              <a:t>- проституция, беспорядочные половые связи.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688</Words>
  <Application>Microsoft Office PowerPoint</Application>
  <PresentationFormat>Экран (4:3)</PresentationFormat>
  <Paragraphs>102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Segoe Script</vt:lpstr>
      <vt:lpstr>Wingdings</vt:lpstr>
      <vt:lpstr>Тема Office</vt:lpstr>
      <vt:lpstr>Семинар-практикум «Профилактика жестокого обращения в семье»</vt:lpstr>
      <vt:lpstr>Различают 4 основные формы жестокого обращения с детьми: </vt:lpstr>
      <vt:lpstr>ФИЗИЧЕСКОЕ НАСИЛИЕ</vt:lpstr>
      <vt:lpstr> ПСИХИЧЕСКОЕ НАСИЛИЕ </vt:lpstr>
      <vt:lpstr>ПРИЗНАКИ ПСИХИЧЕСКОГО НАСИЛИЯ:</vt:lpstr>
      <vt:lpstr>Пренебрежение нуждами ребенка</vt:lpstr>
      <vt:lpstr> Признаки, по которым можно заподозрить «заброшенность» ребенка: </vt:lpstr>
      <vt:lpstr>Сексуальное насилие</vt:lpstr>
      <vt:lpstr>Сексуальное насилие позволяет распознать особенности состояния и поведения ребенка: </vt:lpstr>
      <vt:lpstr> Факторами риска для семьи являются: </vt:lpstr>
      <vt:lpstr>Защита прав и достоинств ребенка в семье  (рекомендации для родителей):</vt:lpstr>
      <vt:lpstr>Ребенок жаждет:</vt:lpstr>
      <vt:lpstr>Подарите ребенку немного любви, и получите обратно во много раз больше!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«Защитим детей от насилия» «Защищая, оберегаем – профилактика насилия»</dc:title>
  <dc:creator>МЫ</dc:creator>
  <cp:lastModifiedBy>Капельки</cp:lastModifiedBy>
  <cp:revision>15</cp:revision>
  <dcterms:created xsi:type="dcterms:W3CDTF">2012-10-31T18:02:22Z</dcterms:created>
  <dcterms:modified xsi:type="dcterms:W3CDTF">2021-04-02T10:03:46Z</dcterms:modified>
</cp:coreProperties>
</file>